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9" r:id="rId1"/>
  </p:sldMasterIdLst>
  <p:notesMasterIdLst>
    <p:notesMasterId r:id="rId33"/>
  </p:notesMasterIdLst>
  <p:sldIdLst>
    <p:sldId id="275" r:id="rId2"/>
    <p:sldId id="256" r:id="rId3"/>
    <p:sldId id="388" r:id="rId4"/>
    <p:sldId id="404" r:id="rId5"/>
    <p:sldId id="325" r:id="rId6"/>
    <p:sldId id="405" r:id="rId7"/>
    <p:sldId id="288" r:id="rId8"/>
    <p:sldId id="289" r:id="rId9"/>
    <p:sldId id="290" r:id="rId10"/>
    <p:sldId id="406" r:id="rId11"/>
    <p:sldId id="407" r:id="rId12"/>
    <p:sldId id="411" r:id="rId13"/>
    <p:sldId id="412" r:id="rId14"/>
    <p:sldId id="413" r:id="rId15"/>
    <p:sldId id="414" r:id="rId16"/>
    <p:sldId id="415" r:id="rId17"/>
    <p:sldId id="416" r:id="rId18"/>
    <p:sldId id="408" r:id="rId19"/>
    <p:sldId id="409" r:id="rId20"/>
    <p:sldId id="417" r:id="rId21"/>
    <p:sldId id="410" r:id="rId22"/>
    <p:sldId id="418" r:id="rId23"/>
    <p:sldId id="419" r:id="rId24"/>
    <p:sldId id="420" r:id="rId25"/>
    <p:sldId id="421" r:id="rId26"/>
    <p:sldId id="422" r:id="rId27"/>
    <p:sldId id="426" r:id="rId28"/>
    <p:sldId id="427" r:id="rId29"/>
    <p:sldId id="425" r:id="rId30"/>
    <p:sldId id="428" r:id="rId31"/>
    <p:sldId id="42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Ching" initials="DC" lastIdx="1" clrIdx="0">
    <p:extLst>
      <p:ext uri="{19B8F6BF-5375-455C-9EA6-DF929625EA0E}">
        <p15:presenceInfo xmlns:p15="http://schemas.microsoft.com/office/powerpoint/2012/main" userId="S-1-5-21-1903217911-545519652-1253620802-26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74" autoAdjust="0"/>
  </p:normalViewPr>
  <p:slideViewPr>
    <p:cSldViewPr snapToGrid="0">
      <p:cViewPr varScale="1">
        <p:scale>
          <a:sx n="64" d="100"/>
          <a:sy n="64" d="100"/>
        </p:scale>
        <p:origin x="734" y="62"/>
      </p:cViewPr>
      <p:guideLst/>
    </p:cSldViewPr>
  </p:slideViewPr>
  <p:outlineViewPr>
    <p:cViewPr>
      <p:scale>
        <a:sx n="33" d="100"/>
        <a:sy n="33" d="100"/>
      </p:scale>
      <p:origin x="0" y="-48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D7361-5DC3-40C9-93C2-5DEA8EB0D21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CFCA6A7-E207-4014-9843-6BCF42E1967F}">
      <dgm:prSet phldrT="[Text]"/>
      <dgm:spPr/>
      <dgm:t>
        <a:bodyPr/>
        <a:lstStyle/>
        <a:p>
          <a:r>
            <a:rPr lang="en-US" dirty="0"/>
            <a:t>Obtain Judgment</a:t>
          </a:r>
        </a:p>
      </dgm:t>
    </dgm:pt>
    <dgm:pt modelId="{2876C951-A6C1-483E-AF1E-530148B494A4}" type="parTrans" cxnId="{6F4C1DCF-E154-4FFA-8F61-F02E2E0CE967}">
      <dgm:prSet/>
      <dgm:spPr/>
      <dgm:t>
        <a:bodyPr/>
        <a:lstStyle/>
        <a:p>
          <a:endParaRPr lang="en-US"/>
        </a:p>
      </dgm:t>
    </dgm:pt>
    <dgm:pt modelId="{0AA1CF1A-B598-4477-8A26-92B169CA5E38}" type="sibTrans" cxnId="{6F4C1DCF-E154-4FFA-8F61-F02E2E0CE967}">
      <dgm:prSet/>
      <dgm:spPr/>
      <dgm:t>
        <a:bodyPr/>
        <a:lstStyle/>
        <a:p>
          <a:endParaRPr lang="en-US"/>
        </a:p>
      </dgm:t>
    </dgm:pt>
    <dgm:pt modelId="{3CB2DB37-452E-4CAC-A9E1-7C0727D777F7}" type="asst">
      <dgm:prSet phldrT="[Text]"/>
      <dgm:spPr/>
      <dgm:t>
        <a:bodyPr/>
        <a:lstStyle/>
        <a:p>
          <a:r>
            <a:rPr lang="en-US" dirty="0"/>
            <a:t>Tenant Moves Out on Own</a:t>
          </a:r>
        </a:p>
      </dgm:t>
    </dgm:pt>
    <dgm:pt modelId="{25412093-4829-4009-9758-0C6DC4F5E336}" type="parTrans" cxnId="{339E057F-6ABC-4B5A-93E1-965437AB8929}">
      <dgm:prSet/>
      <dgm:spPr/>
      <dgm:t>
        <a:bodyPr/>
        <a:lstStyle/>
        <a:p>
          <a:endParaRPr lang="en-US"/>
        </a:p>
      </dgm:t>
    </dgm:pt>
    <dgm:pt modelId="{667FA9D5-BC22-4676-9CC1-031902E006EA}" type="sibTrans" cxnId="{339E057F-6ABC-4B5A-93E1-965437AB8929}">
      <dgm:prSet/>
      <dgm:spPr/>
      <dgm:t>
        <a:bodyPr/>
        <a:lstStyle/>
        <a:p>
          <a:endParaRPr lang="en-US"/>
        </a:p>
      </dgm:t>
    </dgm:pt>
    <dgm:pt modelId="{2985625C-F45B-4853-8D26-781E6227B941}">
      <dgm:prSet phldrT="[Text]"/>
      <dgm:spPr/>
      <dgm:t>
        <a:bodyPr/>
        <a:lstStyle/>
        <a:p>
          <a:r>
            <a:rPr lang="en-US" dirty="0"/>
            <a:t>Get Writ of Execution from Court</a:t>
          </a:r>
        </a:p>
      </dgm:t>
    </dgm:pt>
    <dgm:pt modelId="{10B17214-C441-48FF-8457-76E9C228828E}" type="parTrans" cxnId="{DA1F01CF-DB6C-44EC-B5C9-4248E55FD629}">
      <dgm:prSet/>
      <dgm:spPr/>
      <dgm:t>
        <a:bodyPr/>
        <a:lstStyle/>
        <a:p>
          <a:endParaRPr lang="en-US"/>
        </a:p>
      </dgm:t>
    </dgm:pt>
    <dgm:pt modelId="{80369C4C-C355-4B8C-B844-F640AE007A3F}" type="sibTrans" cxnId="{DA1F01CF-DB6C-44EC-B5C9-4248E55FD629}">
      <dgm:prSet/>
      <dgm:spPr/>
      <dgm:t>
        <a:bodyPr/>
        <a:lstStyle/>
        <a:p>
          <a:endParaRPr lang="en-US"/>
        </a:p>
      </dgm:t>
    </dgm:pt>
    <dgm:pt modelId="{8A987645-CE9E-4811-AA89-908681F6919C}">
      <dgm:prSet phldrT="[Text]"/>
      <dgm:spPr/>
      <dgm:t>
        <a:bodyPr/>
        <a:lstStyle/>
        <a:p>
          <a:r>
            <a:rPr lang="en-US" dirty="0"/>
            <a:t>Give to Levy Officer (Sheriff)</a:t>
          </a:r>
        </a:p>
      </dgm:t>
    </dgm:pt>
    <dgm:pt modelId="{FDB30985-FB70-4B25-8F14-7D60A99F1123}" type="parTrans" cxnId="{6FFAC045-74D1-47D5-B4BA-79138CA27C49}">
      <dgm:prSet/>
      <dgm:spPr/>
      <dgm:t>
        <a:bodyPr/>
        <a:lstStyle/>
        <a:p>
          <a:endParaRPr lang="en-US"/>
        </a:p>
      </dgm:t>
    </dgm:pt>
    <dgm:pt modelId="{D290046B-7022-4DAF-BE92-1C66399A1744}" type="sibTrans" cxnId="{6FFAC045-74D1-47D5-B4BA-79138CA27C49}">
      <dgm:prSet/>
      <dgm:spPr/>
      <dgm:t>
        <a:bodyPr/>
        <a:lstStyle/>
        <a:p>
          <a:endParaRPr lang="en-US"/>
        </a:p>
      </dgm:t>
    </dgm:pt>
    <dgm:pt modelId="{F589745A-8B17-43EE-9D98-B32A2E6ED2F8}">
      <dgm:prSet/>
      <dgm:spPr/>
      <dgm:t>
        <a:bodyPr/>
        <a:lstStyle/>
        <a:p>
          <a:r>
            <a:rPr lang="en-US" dirty="0"/>
            <a:t>Final Eviction</a:t>
          </a:r>
        </a:p>
      </dgm:t>
    </dgm:pt>
    <dgm:pt modelId="{90F6A764-0C8E-4768-9141-0667DAE52983}" type="parTrans" cxnId="{B407835D-2DD8-492B-8AD8-CABA9922F2DB}">
      <dgm:prSet/>
      <dgm:spPr/>
      <dgm:t>
        <a:bodyPr/>
        <a:lstStyle/>
        <a:p>
          <a:endParaRPr lang="en-US"/>
        </a:p>
      </dgm:t>
    </dgm:pt>
    <dgm:pt modelId="{DE6ADCC7-A79B-4134-A8D3-5A77CAF3F4DD}" type="sibTrans" cxnId="{B407835D-2DD8-492B-8AD8-CABA9922F2DB}">
      <dgm:prSet/>
      <dgm:spPr/>
      <dgm:t>
        <a:bodyPr/>
        <a:lstStyle/>
        <a:p>
          <a:endParaRPr lang="en-US"/>
        </a:p>
      </dgm:t>
    </dgm:pt>
    <dgm:pt modelId="{C29AE245-3B6E-45CE-91DC-4C4B9AE03F73}" type="pres">
      <dgm:prSet presAssocID="{CF3D7361-5DC3-40C9-93C2-5DEA8EB0D21F}" presName="hierChild1" presStyleCnt="0">
        <dgm:presLayoutVars>
          <dgm:orgChart val="1"/>
          <dgm:chPref val="1"/>
          <dgm:dir/>
          <dgm:animOne val="branch"/>
          <dgm:animLvl val="lvl"/>
          <dgm:resizeHandles/>
        </dgm:presLayoutVars>
      </dgm:prSet>
      <dgm:spPr/>
    </dgm:pt>
    <dgm:pt modelId="{EF23A713-7965-44B5-9F55-CDD20855623E}" type="pres">
      <dgm:prSet presAssocID="{3CFCA6A7-E207-4014-9843-6BCF42E1967F}" presName="hierRoot1" presStyleCnt="0">
        <dgm:presLayoutVars>
          <dgm:hierBranch val="init"/>
        </dgm:presLayoutVars>
      </dgm:prSet>
      <dgm:spPr/>
    </dgm:pt>
    <dgm:pt modelId="{FFD0F6F0-DFB5-458F-A514-07DF320803EB}" type="pres">
      <dgm:prSet presAssocID="{3CFCA6A7-E207-4014-9843-6BCF42E1967F}" presName="rootComposite1" presStyleCnt="0"/>
      <dgm:spPr/>
    </dgm:pt>
    <dgm:pt modelId="{ECC6A411-DF1C-4D7D-A17D-467481BB1258}" type="pres">
      <dgm:prSet presAssocID="{3CFCA6A7-E207-4014-9843-6BCF42E1967F}" presName="rootText1" presStyleLbl="node0" presStyleIdx="0" presStyleCnt="1" custLinFactNeighborX="15167" custLinFactNeighborY="21241">
        <dgm:presLayoutVars>
          <dgm:chPref val="3"/>
        </dgm:presLayoutVars>
      </dgm:prSet>
      <dgm:spPr/>
    </dgm:pt>
    <dgm:pt modelId="{00677A12-55F8-4499-A6A1-F4E7CAC2B367}" type="pres">
      <dgm:prSet presAssocID="{3CFCA6A7-E207-4014-9843-6BCF42E1967F}" presName="rootConnector1" presStyleLbl="node1" presStyleIdx="0" presStyleCnt="0"/>
      <dgm:spPr/>
    </dgm:pt>
    <dgm:pt modelId="{8A593265-5732-4AD0-80C0-90FC57CE06D8}" type="pres">
      <dgm:prSet presAssocID="{3CFCA6A7-E207-4014-9843-6BCF42E1967F}" presName="hierChild2" presStyleCnt="0"/>
      <dgm:spPr/>
    </dgm:pt>
    <dgm:pt modelId="{5950FDD0-CF93-4FD0-AFC3-AAE1EE00BB38}" type="pres">
      <dgm:prSet presAssocID="{10B17214-C441-48FF-8457-76E9C228828E}" presName="Name37" presStyleLbl="parChTrans1D2" presStyleIdx="0" presStyleCnt="4"/>
      <dgm:spPr/>
    </dgm:pt>
    <dgm:pt modelId="{24759DC8-48E9-4A5A-844B-18745FDFF531}" type="pres">
      <dgm:prSet presAssocID="{2985625C-F45B-4853-8D26-781E6227B941}" presName="hierRoot2" presStyleCnt="0">
        <dgm:presLayoutVars>
          <dgm:hierBranch val="init"/>
        </dgm:presLayoutVars>
      </dgm:prSet>
      <dgm:spPr/>
    </dgm:pt>
    <dgm:pt modelId="{500911BC-5AF1-40BD-876E-BA01C873301A}" type="pres">
      <dgm:prSet presAssocID="{2985625C-F45B-4853-8D26-781E6227B941}" presName="rootComposite" presStyleCnt="0"/>
      <dgm:spPr/>
    </dgm:pt>
    <dgm:pt modelId="{52BEDB79-C932-44C2-92AC-B12CE21224FA}" type="pres">
      <dgm:prSet presAssocID="{2985625C-F45B-4853-8D26-781E6227B941}" presName="rootText" presStyleLbl="node2" presStyleIdx="0" presStyleCnt="3" custLinFactNeighborX="33368" custLinFactNeighborY="-86058">
        <dgm:presLayoutVars>
          <dgm:chPref val="3"/>
        </dgm:presLayoutVars>
      </dgm:prSet>
      <dgm:spPr/>
    </dgm:pt>
    <dgm:pt modelId="{D214C2E5-D560-49D6-8195-7DE5AC8E4F0F}" type="pres">
      <dgm:prSet presAssocID="{2985625C-F45B-4853-8D26-781E6227B941}" presName="rootConnector" presStyleLbl="node2" presStyleIdx="0" presStyleCnt="3"/>
      <dgm:spPr/>
    </dgm:pt>
    <dgm:pt modelId="{4F94D8F0-AD40-4225-B421-115466123476}" type="pres">
      <dgm:prSet presAssocID="{2985625C-F45B-4853-8D26-781E6227B941}" presName="hierChild4" presStyleCnt="0"/>
      <dgm:spPr/>
    </dgm:pt>
    <dgm:pt modelId="{AC5705C9-94D0-4465-A3B4-E237CA2B67B3}" type="pres">
      <dgm:prSet presAssocID="{2985625C-F45B-4853-8D26-781E6227B941}" presName="hierChild5" presStyleCnt="0"/>
      <dgm:spPr/>
    </dgm:pt>
    <dgm:pt modelId="{5C36F87D-E0BD-4C81-AE53-4FB15F121220}" type="pres">
      <dgm:prSet presAssocID="{FDB30985-FB70-4B25-8F14-7D60A99F1123}" presName="Name37" presStyleLbl="parChTrans1D2" presStyleIdx="1" presStyleCnt="4"/>
      <dgm:spPr/>
    </dgm:pt>
    <dgm:pt modelId="{B9D738AE-1133-47B1-AE14-E4CC1192E512}" type="pres">
      <dgm:prSet presAssocID="{8A987645-CE9E-4811-AA89-908681F6919C}" presName="hierRoot2" presStyleCnt="0">
        <dgm:presLayoutVars>
          <dgm:hierBranch val="init"/>
        </dgm:presLayoutVars>
      </dgm:prSet>
      <dgm:spPr/>
    </dgm:pt>
    <dgm:pt modelId="{69562B65-034D-4E31-94D7-60EE1566187D}" type="pres">
      <dgm:prSet presAssocID="{8A987645-CE9E-4811-AA89-908681F6919C}" presName="rootComposite" presStyleCnt="0"/>
      <dgm:spPr/>
    </dgm:pt>
    <dgm:pt modelId="{41C3763F-02FE-4C31-9F4C-DAF07ED8BF4E}" type="pres">
      <dgm:prSet presAssocID="{8A987645-CE9E-4811-AA89-908681F6919C}" presName="rootText" presStyleLbl="node2" presStyleIdx="1" presStyleCnt="3" custLinFactNeighborX="18026" custLinFactNeighborY="-7280">
        <dgm:presLayoutVars>
          <dgm:chPref val="3"/>
        </dgm:presLayoutVars>
      </dgm:prSet>
      <dgm:spPr/>
    </dgm:pt>
    <dgm:pt modelId="{0A6DDBCA-BB59-4DBE-A131-3B0EAEE075CF}" type="pres">
      <dgm:prSet presAssocID="{8A987645-CE9E-4811-AA89-908681F6919C}" presName="rootConnector" presStyleLbl="node2" presStyleIdx="1" presStyleCnt="3"/>
      <dgm:spPr/>
    </dgm:pt>
    <dgm:pt modelId="{9CD51F53-0057-4F99-AE95-A4DC22F6298E}" type="pres">
      <dgm:prSet presAssocID="{8A987645-CE9E-4811-AA89-908681F6919C}" presName="hierChild4" presStyleCnt="0"/>
      <dgm:spPr/>
    </dgm:pt>
    <dgm:pt modelId="{4604D3AA-29C8-4729-9A35-714BB1FD6E16}" type="pres">
      <dgm:prSet presAssocID="{8A987645-CE9E-4811-AA89-908681F6919C}" presName="hierChild5" presStyleCnt="0"/>
      <dgm:spPr/>
    </dgm:pt>
    <dgm:pt modelId="{22AFB08F-FBD3-40CF-B8BE-0E3946267E9D}" type="pres">
      <dgm:prSet presAssocID="{90F6A764-0C8E-4768-9141-0667DAE52983}" presName="Name37" presStyleLbl="parChTrans1D2" presStyleIdx="2" presStyleCnt="4"/>
      <dgm:spPr/>
    </dgm:pt>
    <dgm:pt modelId="{69F5A5B4-8DF8-4A0A-BA74-31CAF75B6A88}" type="pres">
      <dgm:prSet presAssocID="{F589745A-8B17-43EE-9D98-B32A2E6ED2F8}" presName="hierRoot2" presStyleCnt="0">
        <dgm:presLayoutVars>
          <dgm:hierBranch val="init"/>
        </dgm:presLayoutVars>
      </dgm:prSet>
      <dgm:spPr/>
    </dgm:pt>
    <dgm:pt modelId="{05F65102-47B5-428D-92B7-100C030023A1}" type="pres">
      <dgm:prSet presAssocID="{F589745A-8B17-43EE-9D98-B32A2E6ED2F8}" presName="rootComposite" presStyleCnt="0"/>
      <dgm:spPr/>
    </dgm:pt>
    <dgm:pt modelId="{BF36DBA2-0762-4812-B92D-286DC6439863}" type="pres">
      <dgm:prSet presAssocID="{F589745A-8B17-43EE-9D98-B32A2E6ED2F8}" presName="rootText" presStyleLbl="node2" presStyleIdx="2" presStyleCnt="3" custLinFactNeighborX="15167" custLinFactNeighborY="-7280">
        <dgm:presLayoutVars>
          <dgm:chPref val="3"/>
        </dgm:presLayoutVars>
      </dgm:prSet>
      <dgm:spPr/>
    </dgm:pt>
    <dgm:pt modelId="{296552F8-0317-44D5-90A2-35016F3D82CB}" type="pres">
      <dgm:prSet presAssocID="{F589745A-8B17-43EE-9D98-B32A2E6ED2F8}" presName="rootConnector" presStyleLbl="node2" presStyleIdx="2" presStyleCnt="3"/>
      <dgm:spPr/>
    </dgm:pt>
    <dgm:pt modelId="{EEB9224C-81F1-4AF4-87E6-079B0B3E2B48}" type="pres">
      <dgm:prSet presAssocID="{F589745A-8B17-43EE-9D98-B32A2E6ED2F8}" presName="hierChild4" presStyleCnt="0"/>
      <dgm:spPr/>
    </dgm:pt>
    <dgm:pt modelId="{2FE12C87-21B7-451E-8433-0A08FED630F0}" type="pres">
      <dgm:prSet presAssocID="{F589745A-8B17-43EE-9D98-B32A2E6ED2F8}" presName="hierChild5" presStyleCnt="0"/>
      <dgm:spPr/>
    </dgm:pt>
    <dgm:pt modelId="{0C27C331-8547-401D-9C7F-5279BBAB87A3}" type="pres">
      <dgm:prSet presAssocID="{3CFCA6A7-E207-4014-9843-6BCF42E1967F}" presName="hierChild3" presStyleCnt="0"/>
      <dgm:spPr/>
    </dgm:pt>
    <dgm:pt modelId="{7550D0A4-440C-4A14-B59C-ED00F95513E5}" type="pres">
      <dgm:prSet presAssocID="{25412093-4829-4009-9758-0C6DC4F5E336}" presName="Name111" presStyleLbl="parChTrans1D2" presStyleIdx="3" presStyleCnt="4"/>
      <dgm:spPr/>
    </dgm:pt>
    <dgm:pt modelId="{7985535E-7C64-4BB6-B26E-9F5B98E654ED}" type="pres">
      <dgm:prSet presAssocID="{3CB2DB37-452E-4CAC-A9E1-7C0727D777F7}" presName="hierRoot3" presStyleCnt="0">
        <dgm:presLayoutVars>
          <dgm:hierBranch val="init"/>
        </dgm:presLayoutVars>
      </dgm:prSet>
      <dgm:spPr/>
    </dgm:pt>
    <dgm:pt modelId="{1E17F296-F916-494B-B11C-2807A262F1B7}" type="pres">
      <dgm:prSet presAssocID="{3CB2DB37-452E-4CAC-A9E1-7C0727D777F7}" presName="rootComposite3" presStyleCnt="0"/>
      <dgm:spPr/>
    </dgm:pt>
    <dgm:pt modelId="{4ADD5755-1F67-4D3B-A790-A335C297003E}" type="pres">
      <dgm:prSet presAssocID="{3CB2DB37-452E-4CAC-A9E1-7C0727D777F7}" presName="rootText3" presStyleLbl="asst1" presStyleIdx="0" presStyleCnt="1" custLinFactNeighborX="-43074" custLinFactNeighborY="-54733">
        <dgm:presLayoutVars>
          <dgm:chPref val="3"/>
        </dgm:presLayoutVars>
      </dgm:prSet>
      <dgm:spPr/>
    </dgm:pt>
    <dgm:pt modelId="{CD689352-4A30-470D-84FA-85ADB44A3A54}" type="pres">
      <dgm:prSet presAssocID="{3CB2DB37-452E-4CAC-A9E1-7C0727D777F7}" presName="rootConnector3" presStyleLbl="asst1" presStyleIdx="0" presStyleCnt="1"/>
      <dgm:spPr/>
    </dgm:pt>
    <dgm:pt modelId="{8707F7EE-B3DC-485A-864D-819E9663E500}" type="pres">
      <dgm:prSet presAssocID="{3CB2DB37-452E-4CAC-A9E1-7C0727D777F7}" presName="hierChild6" presStyleCnt="0"/>
      <dgm:spPr/>
    </dgm:pt>
    <dgm:pt modelId="{594CF657-93BB-4159-8FE3-A4A45B102739}" type="pres">
      <dgm:prSet presAssocID="{3CB2DB37-452E-4CAC-A9E1-7C0727D777F7}" presName="hierChild7" presStyleCnt="0"/>
      <dgm:spPr/>
    </dgm:pt>
  </dgm:ptLst>
  <dgm:cxnLst>
    <dgm:cxn modelId="{DF8D7F0A-44F8-4EB4-B974-D30B31B940D4}" type="presOf" srcId="{F589745A-8B17-43EE-9D98-B32A2E6ED2F8}" destId="{BF36DBA2-0762-4812-B92D-286DC6439863}" srcOrd="0" destOrd="0" presId="urn:microsoft.com/office/officeart/2005/8/layout/orgChart1"/>
    <dgm:cxn modelId="{799E7C35-E239-4E97-A67A-581D7E3A9670}" type="presOf" srcId="{3CB2DB37-452E-4CAC-A9E1-7C0727D777F7}" destId="{CD689352-4A30-470D-84FA-85ADB44A3A54}" srcOrd="1" destOrd="0" presId="urn:microsoft.com/office/officeart/2005/8/layout/orgChart1"/>
    <dgm:cxn modelId="{22A8BE5C-5019-4271-AA7F-0B2C0EDEA384}" type="presOf" srcId="{90F6A764-0C8E-4768-9141-0667DAE52983}" destId="{22AFB08F-FBD3-40CF-B8BE-0E3946267E9D}" srcOrd="0" destOrd="0" presId="urn:microsoft.com/office/officeart/2005/8/layout/orgChart1"/>
    <dgm:cxn modelId="{B407835D-2DD8-492B-8AD8-CABA9922F2DB}" srcId="{3CFCA6A7-E207-4014-9843-6BCF42E1967F}" destId="{F589745A-8B17-43EE-9D98-B32A2E6ED2F8}" srcOrd="3" destOrd="0" parTransId="{90F6A764-0C8E-4768-9141-0667DAE52983}" sibTransId="{DE6ADCC7-A79B-4134-A8D3-5A77CAF3F4DD}"/>
    <dgm:cxn modelId="{2CE15C41-C20D-4709-AF2D-0D8BE1A45BA7}" type="presOf" srcId="{F589745A-8B17-43EE-9D98-B32A2E6ED2F8}" destId="{296552F8-0317-44D5-90A2-35016F3D82CB}" srcOrd="1" destOrd="0" presId="urn:microsoft.com/office/officeart/2005/8/layout/orgChart1"/>
    <dgm:cxn modelId="{EFCD6564-60C6-42D7-ACE9-798DF0852C5A}" type="presOf" srcId="{2985625C-F45B-4853-8D26-781E6227B941}" destId="{D214C2E5-D560-49D6-8195-7DE5AC8E4F0F}" srcOrd="1" destOrd="0" presId="urn:microsoft.com/office/officeart/2005/8/layout/orgChart1"/>
    <dgm:cxn modelId="{6FFAC045-74D1-47D5-B4BA-79138CA27C49}" srcId="{3CFCA6A7-E207-4014-9843-6BCF42E1967F}" destId="{8A987645-CE9E-4811-AA89-908681F6919C}" srcOrd="2" destOrd="0" parTransId="{FDB30985-FB70-4B25-8F14-7D60A99F1123}" sibTransId="{D290046B-7022-4DAF-BE92-1C66399A1744}"/>
    <dgm:cxn modelId="{B8F90847-9EFE-4A11-A164-72664C4ADF83}" type="presOf" srcId="{2985625C-F45B-4853-8D26-781E6227B941}" destId="{52BEDB79-C932-44C2-92AC-B12CE21224FA}" srcOrd="0" destOrd="0" presId="urn:microsoft.com/office/officeart/2005/8/layout/orgChart1"/>
    <dgm:cxn modelId="{7C25D068-EA2E-4ECB-A7C9-3773980DA6B8}" type="presOf" srcId="{3CB2DB37-452E-4CAC-A9E1-7C0727D777F7}" destId="{4ADD5755-1F67-4D3B-A790-A335C297003E}" srcOrd="0" destOrd="0" presId="urn:microsoft.com/office/officeart/2005/8/layout/orgChart1"/>
    <dgm:cxn modelId="{DF9C8D72-8945-418B-B677-1CB1580DC767}" type="presOf" srcId="{8A987645-CE9E-4811-AA89-908681F6919C}" destId="{0A6DDBCA-BB59-4DBE-A131-3B0EAEE075CF}" srcOrd="1" destOrd="0" presId="urn:microsoft.com/office/officeart/2005/8/layout/orgChart1"/>
    <dgm:cxn modelId="{8888CC7C-775B-4FDD-A262-9E797C96B375}" type="presOf" srcId="{25412093-4829-4009-9758-0C6DC4F5E336}" destId="{7550D0A4-440C-4A14-B59C-ED00F95513E5}" srcOrd="0" destOrd="0" presId="urn:microsoft.com/office/officeart/2005/8/layout/orgChart1"/>
    <dgm:cxn modelId="{339E057F-6ABC-4B5A-93E1-965437AB8929}" srcId="{3CFCA6A7-E207-4014-9843-6BCF42E1967F}" destId="{3CB2DB37-452E-4CAC-A9E1-7C0727D777F7}" srcOrd="0" destOrd="0" parTransId="{25412093-4829-4009-9758-0C6DC4F5E336}" sibTransId="{667FA9D5-BC22-4676-9CC1-031902E006EA}"/>
    <dgm:cxn modelId="{DB1535AE-591E-4105-B824-1D41C6BEB46D}" type="presOf" srcId="{10B17214-C441-48FF-8457-76E9C228828E}" destId="{5950FDD0-CF93-4FD0-AFC3-AAE1EE00BB38}" srcOrd="0" destOrd="0" presId="urn:microsoft.com/office/officeart/2005/8/layout/orgChart1"/>
    <dgm:cxn modelId="{4BCACEC1-2C0F-4A29-9902-A471F5442EAA}" type="presOf" srcId="{3CFCA6A7-E207-4014-9843-6BCF42E1967F}" destId="{ECC6A411-DF1C-4D7D-A17D-467481BB1258}" srcOrd="0" destOrd="0" presId="urn:microsoft.com/office/officeart/2005/8/layout/orgChart1"/>
    <dgm:cxn modelId="{76F6DBC5-C277-4721-835B-01293F6E5FB3}" type="presOf" srcId="{3CFCA6A7-E207-4014-9843-6BCF42E1967F}" destId="{00677A12-55F8-4499-A6A1-F4E7CAC2B367}" srcOrd="1" destOrd="0" presId="urn:microsoft.com/office/officeart/2005/8/layout/orgChart1"/>
    <dgm:cxn modelId="{DA1F01CF-DB6C-44EC-B5C9-4248E55FD629}" srcId="{3CFCA6A7-E207-4014-9843-6BCF42E1967F}" destId="{2985625C-F45B-4853-8D26-781E6227B941}" srcOrd="1" destOrd="0" parTransId="{10B17214-C441-48FF-8457-76E9C228828E}" sibTransId="{80369C4C-C355-4B8C-B844-F640AE007A3F}"/>
    <dgm:cxn modelId="{6F4C1DCF-E154-4FFA-8F61-F02E2E0CE967}" srcId="{CF3D7361-5DC3-40C9-93C2-5DEA8EB0D21F}" destId="{3CFCA6A7-E207-4014-9843-6BCF42E1967F}" srcOrd="0" destOrd="0" parTransId="{2876C951-A6C1-483E-AF1E-530148B494A4}" sibTransId="{0AA1CF1A-B598-4477-8A26-92B169CA5E38}"/>
    <dgm:cxn modelId="{CFF5E2DA-1908-4C07-8A8D-6960320CD3F3}" type="presOf" srcId="{8A987645-CE9E-4811-AA89-908681F6919C}" destId="{41C3763F-02FE-4C31-9F4C-DAF07ED8BF4E}" srcOrd="0" destOrd="0" presId="urn:microsoft.com/office/officeart/2005/8/layout/orgChart1"/>
    <dgm:cxn modelId="{CFAAEAF5-EBF9-43DE-BE29-0C39ADC2E957}" type="presOf" srcId="{CF3D7361-5DC3-40C9-93C2-5DEA8EB0D21F}" destId="{C29AE245-3B6E-45CE-91DC-4C4B9AE03F73}" srcOrd="0" destOrd="0" presId="urn:microsoft.com/office/officeart/2005/8/layout/orgChart1"/>
    <dgm:cxn modelId="{AB3272FF-8BC3-40CA-945F-5A3B4B1AF18E}" type="presOf" srcId="{FDB30985-FB70-4B25-8F14-7D60A99F1123}" destId="{5C36F87D-E0BD-4C81-AE53-4FB15F121220}" srcOrd="0" destOrd="0" presId="urn:microsoft.com/office/officeart/2005/8/layout/orgChart1"/>
    <dgm:cxn modelId="{D1F073C3-42BA-46EE-A6D3-D30D1E5AF938}" type="presParOf" srcId="{C29AE245-3B6E-45CE-91DC-4C4B9AE03F73}" destId="{EF23A713-7965-44B5-9F55-CDD20855623E}" srcOrd="0" destOrd="0" presId="urn:microsoft.com/office/officeart/2005/8/layout/orgChart1"/>
    <dgm:cxn modelId="{3522E5F1-848A-4823-91AF-E8AC099F8F3C}" type="presParOf" srcId="{EF23A713-7965-44B5-9F55-CDD20855623E}" destId="{FFD0F6F0-DFB5-458F-A514-07DF320803EB}" srcOrd="0" destOrd="0" presId="urn:microsoft.com/office/officeart/2005/8/layout/orgChart1"/>
    <dgm:cxn modelId="{3686289C-1C6E-4284-BEFC-2D618EA1A4D5}" type="presParOf" srcId="{FFD0F6F0-DFB5-458F-A514-07DF320803EB}" destId="{ECC6A411-DF1C-4D7D-A17D-467481BB1258}" srcOrd="0" destOrd="0" presId="urn:microsoft.com/office/officeart/2005/8/layout/orgChart1"/>
    <dgm:cxn modelId="{950A503E-A7D6-4FDD-A087-46D05F8661AC}" type="presParOf" srcId="{FFD0F6F0-DFB5-458F-A514-07DF320803EB}" destId="{00677A12-55F8-4499-A6A1-F4E7CAC2B367}" srcOrd="1" destOrd="0" presId="urn:microsoft.com/office/officeart/2005/8/layout/orgChart1"/>
    <dgm:cxn modelId="{BAE2C2E0-A1D4-453C-9C55-491B73F67A52}" type="presParOf" srcId="{EF23A713-7965-44B5-9F55-CDD20855623E}" destId="{8A593265-5732-4AD0-80C0-90FC57CE06D8}" srcOrd="1" destOrd="0" presId="urn:microsoft.com/office/officeart/2005/8/layout/orgChart1"/>
    <dgm:cxn modelId="{0BB1077C-6BA6-40AB-9B4E-BD74C3B675A0}" type="presParOf" srcId="{8A593265-5732-4AD0-80C0-90FC57CE06D8}" destId="{5950FDD0-CF93-4FD0-AFC3-AAE1EE00BB38}" srcOrd="0" destOrd="0" presId="urn:microsoft.com/office/officeart/2005/8/layout/orgChart1"/>
    <dgm:cxn modelId="{C20A3B95-006B-4EA6-873B-5967A335AC12}" type="presParOf" srcId="{8A593265-5732-4AD0-80C0-90FC57CE06D8}" destId="{24759DC8-48E9-4A5A-844B-18745FDFF531}" srcOrd="1" destOrd="0" presId="urn:microsoft.com/office/officeart/2005/8/layout/orgChart1"/>
    <dgm:cxn modelId="{A2DA8D25-64D1-486A-BE38-E1AE4CA95992}" type="presParOf" srcId="{24759DC8-48E9-4A5A-844B-18745FDFF531}" destId="{500911BC-5AF1-40BD-876E-BA01C873301A}" srcOrd="0" destOrd="0" presId="urn:microsoft.com/office/officeart/2005/8/layout/orgChart1"/>
    <dgm:cxn modelId="{7826642A-A070-40DE-B8C2-E353F9716C47}" type="presParOf" srcId="{500911BC-5AF1-40BD-876E-BA01C873301A}" destId="{52BEDB79-C932-44C2-92AC-B12CE21224FA}" srcOrd="0" destOrd="0" presId="urn:microsoft.com/office/officeart/2005/8/layout/orgChart1"/>
    <dgm:cxn modelId="{AB0B19EE-0842-410F-A935-7170A6289FB5}" type="presParOf" srcId="{500911BC-5AF1-40BD-876E-BA01C873301A}" destId="{D214C2E5-D560-49D6-8195-7DE5AC8E4F0F}" srcOrd="1" destOrd="0" presId="urn:microsoft.com/office/officeart/2005/8/layout/orgChart1"/>
    <dgm:cxn modelId="{B8FCECA2-DA77-4F6F-87B9-F684D5E90FD9}" type="presParOf" srcId="{24759DC8-48E9-4A5A-844B-18745FDFF531}" destId="{4F94D8F0-AD40-4225-B421-115466123476}" srcOrd="1" destOrd="0" presId="urn:microsoft.com/office/officeart/2005/8/layout/orgChart1"/>
    <dgm:cxn modelId="{BF1CD2C3-8E89-4BCC-8F30-EE063C23ED6D}" type="presParOf" srcId="{24759DC8-48E9-4A5A-844B-18745FDFF531}" destId="{AC5705C9-94D0-4465-A3B4-E237CA2B67B3}" srcOrd="2" destOrd="0" presId="urn:microsoft.com/office/officeart/2005/8/layout/orgChart1"/>
    <dgm:cxn modelId="{2B99383E-24F3-4393-8882-D0B02C964966}" type="presParOf" srcId="{8A593265-5732-4AD0-80C0-90FC57CE06D8}" destId="{5C36F87D-E0BD-4C81-AE53-4FB15F121220}" srcOrd="2" destOrd="0" presId="urn:microsoft.com/office/officeart/2005/8/layout/orgChart1"/>
    <dgm:cxn modelId="{67D6C674-C332-4D39-8AC2-2AFEA7594863}" type="presParOf" srcId="{8A593265-5732-4AD0-80C0-90FC57CE06D8}" destId="{B9D738AE-1133-47B1-AE14-E4CC1192E512}" srcOrd="3" destOrd="0" presId="urn:microsoft.com/office/officeart/2005/8/layout/orgChart1"/>
    <dgm:cxn modelId="{2AEE6973-04FB-4F58-8867-839CFE35E1B2}" type="presParOf" srcId="{B9D738AE-1133-47B1-AE14-E4CC1192E512}" destId="{69562B65-034D-4E31-94D7-60EE1566187D}" srcOrd="0" destOrd="0" presId="urn:microsoft.com/office/officeart/2005/8/layout/orgChart1"/>
    <dgm:cxn modelId="{A96AFA66-1FF9-4AB9-B919-7C906610E2DB}" type="presParOf" srcId="{69562B65-034D-4E31-94D7-60EE1566187D}" destId="{41C3763F-02FE-4C31-9F4C-DAF07ED8BF4E}" srcOrd="0" destOrd="0" presId="urn:microsoft.com/office/officeart/2005/8/layout/orgChart1"/>
    <dgm:cxn modelId="{1D7A3388-67BF-4C81-BC4B-34B747CFEDAF}" type="presParOf" srcId="{69562B65-034D-4E31-94D7-60EE1566187D}" destId="{0A6DDBCA-BB59-4DBE-A131-3B0EAEE075CF}" srcOrd="1" destOrd="0" presId="urn:microsoft.com/office/officeart/2005/8/layout/orgChart1"/>
    <dgm:cxn modelId="{FA151665-8533-45ED-83B3-02CDF0B8D215}" type="presParOf" srcId="{B9D738AE-1133-47B1-AE14-E4CC1192E512}" destId="{9CD51F53-0057-4F99-AE95-A4DC22F6298E}" srcOrd="1" destOrd="0" presId="urn:microsoft.com/office/officeart/2005/8/layout/orgChart1"/>
    <dgm:cxn modelId="{3AF4EFFC-11E7-4643-AA6C-D69E3FC1776B}" type="presParOf" srcId="{B9D738AE-1133-47B1-AE14-E4CC1192E512}" destId="{4604D3AA-29C8-4729-9A35-714BB1FD6E16}" srcOrd="2" destOrd="0" presId="urn:microsoft.com/office/officeart/2005/8/layout/orgChart1"/>
    <dgm:cxn modelId="{7E8AFB87-837F-4591-AECC-63DCC353C2FD}" type="presParOf" srcId="{8A593265-5732-4AD0-80C0-90FC57CE06D8}" destId="{22AFB08F-FBD3-40CF-B8BE-0E3946267E9D}" srcOrd="4" destOrd="0" presId="urn:microsoft.com/office/officeart/2005/8/layout/orgChart1"/>
    <dgm:cxn modelId="{32E71FA7-7D47-4899-9156-0E1DAB8F27C8}" type="presParOf" srcId="{8A593265-5732-4AD0-80C0-90FC57CE06D8}" destId="{69F5A5B4-8DF8-4A0A-BA74-31CAF75B6A88}" srcOrd="5" destOrd="0" presId="urn:microsoft.com/office/officeart/2005/8/layout/orgChart1"/>
    <dgm:cxn modelId="{0BA497AF-FC86-4536-8A96-62BD5276E307}" type="presParOf" srcId="{69F5A5B4-8DF8-4A0A-BA74-31CAF75B6A88}" destId="{05F65102-47B5-428D-92B7-100C030023A1}" srcOrd="0" destOrd="0" presId="urn:microsoft.com/office/officeart/2005/8/layout/orgChart1"/>
    <dgm:cxn modelId="{0F1A9E6B-0CFA-4D01-9D4C-F4A359E44D1B}" type="presParOf" srcId="{05F65102-47B5-428D-92B7-100C030023A1}" destId="{BF36DBA2-0762-4812-B92D-286DC6439863}" srcOrd="0" destOrd="0" presId="urn:microsoft.com/office/officeart/2005/8/layout/orgChart1"/>
    <dgm:cxn modelId="{3196E475-D50E-4110-AFCD-2B45616FEC13}" type="presParOf" srcId="{05F65102-47B5-428D-92B7-100C030023A1}" destId="{296552F8-0317-44D5-90A2-35016F3D82CB}" srcOrd="1" destOrd="0" presId="urn:microsoft.com/office/officeart/2005/8/layout/orgChart1"/>
    <dgm:cxn modelId="{18D32A57-BA78-487E-90AF-A92F423C78F0}" type="presParOf" srcId="{69F5A5B4-8DF8-4A0A-BA74-31CAF75B6A88}" destId="{EEB9224C-81F1-4AF4-87E6-079B0B3E2B48}" srcOrd="1" destOrd="0" presId="urn:microsoft.com/office/officeart/2005/8/layout/orgChart1"/>
    <dgm:cxn modelId="{7B9A8811-E0D3-4555-9115-2974D7E42054}" type="presParOf" srcId="{69F5A5B4-8DF8-4A0A-BA74-31CAF75B6A88}" destId="{2FE12C87-21B7-451E-8433-0A08FED630F0}" srcOrd="2" destOrd="0" presId="urn:microsoft.com/office/officeart/2005/8/layout/orgChart1"/>
    <dgm:cxn modelId="{6AE5B5C8-2C29-4FEA-8788-3396BDF3A25C}" type="presParOf" srcId="{EF23A713-7965-44B5-9F55-CDD20855623E}" destId="{0C27C331-8547-401D-9C7F-5279BBAB87A3}" srcOrd="2" destOrd="0" presId="urn:microsoft.com/office/officeart/2005/8/layout/orgChart1"/>
    <dgm:cxn modelId="{65FCE45F-16D4-4E9E-981D-F18B0E4112DF}" type="presParOf" srcId="{0C27C331-8547-401D-9C7F-5279BBAB87A3}" destId="{7550D0A4-440C-4A14-B59C-ED00F95513E5}" srcOrd="0" destOrd="0" presId="urn:microsoft.com/office/officeart/2005/8/layout/orgChart1"/>
    <dgm:cxn modelId="{D905344F-4524-4DB2-BBF1-07A76B42F62C}" type="presParOf" srcId="{0C27C331-8547-401D-9C7F-5279BBAB87A3}" destId="{7985535E-7C64-4BB6-B26E-9F5B98E654ED}" srcOrd="1" destOrd="0" presId="urn:microsoft.com/office/officeart/2005/8/layout/orgChart1"/>
    <dgm:cxn modelId="{9E5781E1-95CB-4744-822A-A58ED019FE38}" type="presParOf" srcId="{7985535E-7C64-4BB6-B26E-9F5B98E654ED}" destId="{1E17F296-F916-494B-B11C-2807A262F1B7}" srcOrd="0" destOrd="0" presId="urn:microsoft.com/office/officeart/2005/8/layout/orgChart1"/>
    <dgm:cxn modelId="{D6084D91-2EFD-4132-8F18-44C9C83F860D}" type="presParOf" srcId="{1E17F296-F916-494B-B11C-2807A262F1B7}" destId="{4ADD5755-1F67-4D3B-A790-A335C297003E}" srcOrd="0" destOrd="0" presId="urn:microsoft.com/office/officeart/2005/8/layout/orgChart1"/>
    <dgm:cxn modelId="{F47A524F-4A1E-4C35-B584-62A32189C76F}" type="presParOf" srcId="{1E17F296-F916-494B-B11C-2807A262F1B7}" destId="{CD689352-4A30-470D-84FA-85ADB44A3A54}" srcOrd="1" destOrd="0" presId="urn:microsoft.com/office/officeart/2005/8/layout/orgChart1"/>
    <dgm:cxn modelId="{4A026A49-17ED-4CCB-ABEC-69323276F7B8}" type="presParOf" srcId="{7985535E-7C64-4BB6-B26E-9F5B98E654ED}" destId="{8707F7EE-B3DC-485A-864D-819E9663E500}" srcOrd="1" destOrd="0" presId="urn:microsoft.com/office/officeart/2005/8/layout/orgChart1"/>
    <dgm:cxn modelId="{B8B734E3-08D2-46C2-B711-76A3B09CBBFE}" type="presParOf" srcId="{7985535E-7C64-4BB6-B26E-9F5B98E654ED}" destId="{594CF657-93BB-4159-8FE3-A4A45B10273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0D0A4-440C-4A14-B59C-ED00F95513E5}">
      <dsp:nvSpPr>
        <dsp:cNvPr id="0" name=""/>
        <dsp:cNvSpPr/>
      </dsp:nvSpPr>
      <dsp:spPr>
        <a:xfrm>
          <a:off x="3841184" y="1090186"/>
          <a:ext cx="1233066" cy="143736"/>
        </a:xfrm>
        <a:custGeom>
          <a:avLst/>
          <a:gdLst/>
          <a:ahLst/>
          <a:cxnLst/>
          <a:rect l="0" t="0" r="0" b="0"/>
          <a:pathLst>
            <a:path>
              <a:moveTo>
                <a:pt x="1233066" y="0"/>
              </a:moveTo>
              <a:lnTo>
                <a:pt x="1233066" y="143736"/>
              </a:lnTo>
              <a:lnTo>
                <a:pt x="0" y="1437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AFB08F-FBD3-40CF-B8BE-0E3946267E9D}">
      <dsp:nvSpPr>
        <dsp:cNvPr id="0" name=""/>
        <dsp:cNvSpPr/>
      </dsp:nvSpPr>
      <dsp:spPr>
        <a:xfrm>
          <a:off x="5074251" y="1090186"/>
          <a:ext cx="2170480" cy="1394480"/>
        </a:xfrm>
        <a:custGeom>
          <a:avLst/>
          <a:gdLst/>
          <a:ahLst/>
          <a:cxnLst/>
          <a:rect l="0" t="0" r="0" b="0"/>
          <a:pathLst>
            <a:path>
              <a:moveTo>
                <a:pt x="0" y="0"/>
              </a:moveTo>
              <a:lnTo>
                <a:pt x="0" y="1206132"/>
              </a:lnTo>
              <a:lnTo>
                <a:pt x="2170480" y="1206132"/>
              </a:lnTo>
              <a:lnTo>
                <a:pt x="2170480" y="13944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36F87D-E0BD-4C81-AE53-4FB15F121220}">
      <dsp:nvSpPr>
        <dsp:cNvPr id="0" name=""/>
        <dsp:cNvSpPr/>
      </dsp:nvSpPr>
      <dsp:spPr>
        <a:xfrm>
          <a:off x="5028531" y="1090186"/>
          <a:ext cx="91440" cy="1394480"/>
        </a:xfrm>
        <a:custGeom>
          <a:avLst/>
          <a:gdLst/>
          <a:ahLst/>
          <a:cxnLst/>
          <a:rect l="0" t="0" r="0" b="0"/>
          <a:pathLst>
            <a:path>
              <a:moveTo>
                <a:pt x="45720" y="0"/>
              </a:moveTo>
              <a:lnTo>
                <a:pt x="45720" y="1206132"/>
              </a:lnTo>
              <a:lnTo>
                <a:pt x="97004" y="1206132"/>
              </a:lnTo>
              <a:lnTo>
                <a:pt x="97004" y="13944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50FDD0-CF93-4FD0-AFC3-AAE1EE00BB38}">
      <dsp:nvSpPr>
        <dsp:cNvPr id="0" name=""/>
        <dsp:cNvSpPr/>
      </dsp:nvSpPr>
      <dsp:spPr>
        <a:xfrm>
          <a:off x="3230257" y="1090186"/>
          <a:ext cx="1843993" cy="687925"/>
        </a:xfrm>
        <a:custGeom>
          <a:avLst/>
          <a:gdLst/>
          <a:ahLst/>
          <a:cxnLst/>
          <a:rect l="0" t="0" r="0" b="0"/>
          <a:pathLst>
            <a:path>
              <a:moveTo>
                <a:pt x="1843993" y="0"/>
              </a:moveTo>
              <a:lnTo>
                <a:pt x="1843993" y="499578"/>
              </a:lnTo>
              <a:lnTo>
                <a:pt x="0" y="499578"/>
              </a:lnTo>
              <a:lnTo>
                <a:pt x="0" y="68792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C6A411-DF1C-4D7D-A17D-467481BB1258}">
      <dsp:nvSpPr>
        <dsp:cNvPr id="0" name=""/>
        <dsp:cNvSpPr/>
      </dsp:nvSpPr>
      <dsp:spPr>
        <a:xfrm>
          <a:off x="4177358" y="193293"/>
          <a:ext cx="1793785" cy="8968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Obtain Judgment</a:t>
          </a:r>
        </a:p>
      </dsp:txBody>
      <dsp:txXfrm>
        <a:off x="4177358" y="193293"/>
        <a:ext cx="1793785" cy="896892"/>
      </dsp:txXfrm>
    </dsp:sp>
    <dsp:sp modelId="{52BEDB79-C932-44C2-92AC-B12CE21224FA}">
      <dsp:nvSpPr>
        <dsp:cNvPr id="0" name=""/>
        <dsp:cNvSpPr/>
      </dsp:nvSpPr>
      <dsp:spPr>
        <a:xfrm>
          <a:off x="2333364" y="1778112"/>
          <a:ext cx="1793785" cy="8968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Get Writ of Execution from Court</a:t>
          </a:r>
        </a:p>
      </dsp:txBody>
      <dsp:txXfrm>
        <a:off x="2333364" y="1778112"/>
        <a:ext cx="1793785" cy="896892"/>
      </dsp:txXfrm>
    </dsp:sp>
    <dsp:sp modelId="{41C3763F-02FE-4C31-9F4C-DAF07ED8BF4E}">
      <dsp:nvSpPr>
        <dsp:cNvPr id="0" name=""/>
        <dsp:cNvSpPr/>
      </dsp:nvSpPr>
      <dsp:spPr>
        <a:xfrm>
          <a:off x="4228642" y="2484666"/>
          <a:ext cx="1793785" cy="8968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Give to Levy Officer (Sheriff)</a:t>
          </a:r>
        </a:p>
      </dsp:txBody>
      <dsp:txXfrm>
        <a:off x="4228642" y="2484666"/>
        <a:ext cx="1793785" cy="896892"/>
      </dsp:txXfrm>
    </dsp:sp>
    <dsp:sp modelId="{BF36DBA2-0762-4812-B92D-286DC6439863}">
      <dsp:nvSpPr>
        <dsp:cNvPr id="0" name=""/>
        <dsp:cNvSpPr/>
      </dsp:nvSpPr>
      <dsp:spPr>
        <a:xfrm>
          <a:off x="6347838" y="2484666"/>
          <a:ext cx="1793785" cy="8968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Final Eviction</a:t>
          </a:r>
        </a:p>
      </dsp:txBody>
      <dsp:txXfrm>
        <a:off x="6347838" y="2484666"/>
        <a:ext cx="1793785" cy="896892"/>
      </dsp:txXfrm>
    </dsp:sp>
    <dsp:sp modelId="{4ADD5755-1F67-4D3B-A790-A335C297003E}">
      <dsp:nvSpPr>
        <dsp:cNvPr id="0" name=""/>
        <dsp:cNvSpPr/>
      </dsp:nvSpPr>
      <dsp:spPr>
        <a:xfrm>
          <a:off x="2047398" y="785476"/>
          <a:ext cx="1793785" cy="8968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Tenant Moves Out on Own</a:t>
          </a:r>
        </a:p>
      </dsp:txBody>
      <dsp:txXfrm>
        <a:off x="2047398" y="785476"/>
        <a:ext cx="1793785" cy="8968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5D5DD-0B16-4DA9-8AD0-5DF6CCB6F85D}" type="datetimeFigureOut">
              <a:rPr lang="en-US" smtClean="0"/>
              <a:t>12/3/2020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64EE5-7FB5-4B22-938E-4E665E53A355}" type="slidenum">
              <a:rPr lang="en-US" smtClean="0"/>
              <a:t>‹#›</a:t>
            </a:fld>
            <a:endParaRPr lang="en-US"/>
          </a:p>
        </p:txBody>
      </p:sp>
    </p:spTree>
    <p:extLst>
      <p:ext uri="{BB962C8B-B14F-4D97-AF65-F5344CB8AC3E}">
        <p14:creationId xmlns:p14="http://schemas.microsoft.com/office/powerpoint/2010/main" val="3843217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88CBBC1-3F9D-4EFE-9884-49025147FE3C}"/>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B9972901-C130-4FFC-91CD-469B647D85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9495B2A2-7850-4C78-B0B9-18D02BB5EC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4351D71D-8776-4474-ADBE-3AD47FA11BFC}" type="slidenum">
              <a:rPr lang="en-US" altLang="en-US" smtClean="0">
                <a:latin typeface="Arial" panose="020B0604020202020204" pitchFamily="34" charset="0"/>
              </a:rPr>
              <a:pPr/>
              <a:t>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88CBBC1-3F9D-4EFE-9884-49025147FE3C}"/>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B9972901-C130-4FFC-91CD-469B647D85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9495B2A2-7850-4C78-B0B9-18D02BB5EC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4351D71D-8776-4474-ADBE-3AD47FA11BFC}" type="slidenum">
              <a:rPr lang="en-US" altLang="en-US" smtClean="0">
                <a:latin typeface="Arial" panose="020B0604020202020204" pitchFamily="34" charset="0"/>
              </a:rPr>
              <a:pPr/>
              <a:t>31</a:t>
            </a:fld>
            <a:endParaRPr lang="en-US" altLang="en-US">
              <a:latin typeface="Arial" panose="020B0604020202020204" pitchFamily="34" charset="0"/>
            </a:endParaRPr>
          </a:p>
        </p:txBody>
      </p:sp>
    </p:spTree>
    <p:extLst>
      <p:ext uri="{BB962C8B-B14F-4D97-AF65-F5344CB8AC3E}">
        <p14:creationId xmlns:p14="http://schemas.microsoft.com/office/powerpoint/2010/main" val="2021760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11423B-3270-4653-A90F-9F32C0F0C5F4}" type="datetimeFigureOut">
              <a:rPr lang="en-US" smtClean="0"/>
              <a:t>12/3/2020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E8DB0219-F63A-45F2-9C83-1898963206AD}" type="slidenum">
              <a:rPr lang="en-US" smtClean="0"/>
              <a:t>‹#›</a:t>
            </a:fld>
            <a:endParaRPr lang="en-US"/>
          </a:p>
        </p:txBody>
      </p:sp>
    </p:spTree>
    <p:extLst>
      <p:ext uri="{BB962C8B-B14F-4D97-AF65-F5344CB8AC3E}">
        <p14:creationId xmlns:p14="http://schemas.microsoft.com/office/powerpoint/2010/main" val="10962732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11423B-3270-4653-A90F-9F32C0F0C5F4}"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B0219-F63A-45F2-9C83-1898963206AD}" type="slidenum">
              <a:rPr lang="en-US" smtClean="0"/>
              <a:t>‹#›</a:t>
            </a:fld>
            <a:endParaRPr lang="en-US"/>
          </a:p>
        </p:txBody>
      </p:sp>
    </p:spTree>
    <p:extLst>
      <p:ext uri="{BB962C8B-B14F-4D97-AF65-F5344CB8AC3E}">
        <p14:creationId xmlns:p14="http://schemas.microsoft.com/office/powerpoint/2010/main" val="2903215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11423B-3270-4653-A90F-9F32C0F0C5F4}"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B0219-F63A-45F2-9C83-1898963206AD}" type="slidenum">
              <a:rPr lang="en-US" smtClean="0"/>
              <a:t>‹#›</a:t>
            </a:fld>
            <a:endParaRPr lang="en-US"/>
          </a:p>
        </p:txBody>
      </p:sp>
    </p:spTree>
    <p:extLst>
      <p:ext uri="{BB962C8B-B14F-4D97-AF65-F5344CB8AC3E}">
        <p14:creationId xmlns:p14="http://schemas.microsoft.com/office/powerpoint/2010/main" val="2531326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11423B-3270-4653-A90F-9F32C0F0C5F4}"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B0219-F63A-45F2-9C83-1898963206AD}"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75612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11423B-3270-4653-A90F-9F32C0F0C5F4}"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B0219-F63A-45F2-9C83-1898963206AD}" type="slidenum">
              <a:rPr lang="en-US" smtClean="0"/>
              <a:t>‹#›</a:t>
            </a:fld>
            <a:endParaRPr lang="en-US"/>
          </a:p>
        </p:txBody>
      </p:sp>
    </p:spTree>
    <p:extLst>
      <p:ext uri="{BB962C8B-B14F-4D97-AF65-F5344CB8AC3E}">
        <p14:creationId xmlns:p14="http://schemas.microsoft.com/office/powerpoint/2010/main" val="277986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11423B-3270-4653-A90F-9F32C0F0C5F4}"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DB0219-F63A-45F2-9C83-1898963206AD}" type="slidenum">
              <a:rPr lang="en-US" smtClean="0"/>
              <a:t>‹#›</a:t>
            </a:fld>
            <a:endParaRPr lang="en-US"/>
          </a:p>
        </p:txBody>
      </p:sp>
    </p:spTree>
    <p:extLst>
      <p:ext uri="{BB962C8B-B14F-4D97-AF65-F5344CB8AC3E}">
        <p14:creationId xmlns:p14="http://schemas.microsoft.com/office/powerpoint/2010/main" val="235852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11423B-3270-4653-A90F-9F32C0F0C5F4}"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DB0219-F63A-45F2-9C83-1898963206AD}" type="slidenum">
              <a:rPr lang="en-US" smtClean="0"/>
              <a:t>‹#›</a:t>
            </a:fld>
            <a:endParaRPr lang="en-US"/>
          </a:p>
        </p:txBody>
      </p:sp>
    </p:spTree>
    <p:extLst>
      <p:ext uri="{BB962C8B-B14F-4D97-AF65-F5344CB8AC3E}">
        <p14:creationId xmlns:p14="http://schemas.microsoft.com/office/powerpoint/2010/main" val="370432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11423B-3270-4653-A90F-9F32C0F0C5F4}"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B0219-F63A-45F2-9C83-1898963206AD}" type="slidenum">
              <a:rPr lang="en-US" smtClean="0"/>
              <a:t>‹#›</a:t>
            </a:fld>
            <a:endParaRPr lang="en-US"/>
          </a:p>
        </p:txBody>
      </p:sp>
    </p:spTree>
    <p:extLst>
      <p:ext uri="{BB962C8B-B14F-4D97-AF65-F5344CB8AC3E}">
        <p14:creationId xmlns:p14="http://schemas.microsoft.com/office/powerpoint/2010/main" val="4071412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11423B-3270-4653-A90F-9F32C0F0C5F4}"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B0219-F63A-45F2-9C83-1898963206AD}" type="slidenum">
              <a:rPr lang="en-US" smtClean="0"/>
              <a:t>‹#›</a:t>
            </a:fld>
            <a:endParaRPr lang="en-US"/>
          </a:p>
        </p:txBody>
      </p:sp>
    </p:spTree>
    <p:extLst>
      <p:ext uri="{BB962C8B-B14F-4D97-AF65-F5344CB8AC3E}">
        <p14:creationId xmlns:p14="http://schemas.microsoft.com/office/powerpoint/2010/main" val="1369621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11423B-3270-4653-A90F-9F32C0F0C5F4}"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B0219-F63A-45F2-9C83-1898963206AD}" type="slidenum">
              <a:rPr lang="en-US" smtClean="0"/>
              <a:t>‹#›</a:t>
            </a:fld>
            <a:endParaRPr lang="en-US"/>
          </a:p>
        </p:txBody>
      </p:sp>
    </p:spTree>
    <p:extLst>
      <p:ext uri="{BB962C8B-B14F-4D97-AF65-F5344CB8AC3E}">
        <p14:creationId xmlns:p14="http://schemas.microsoft.com/office/powerpoint/2010/main" val="319452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11423B-3270-4653-A90F-9F32C0F0C5F4}"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B0219-F63A-45F2-9C83-1898963206AD}" type="slidenum">
              <a:rPr lang="en-US" smtClean="0"/>
              <a:t>‹#›</a:t>
            </a:fld>
            <a:endParaRPr lang="en-US"/>
          </a:p>
        </p:txBody>
      </p:sp>
    </p:spTree>
    <p:extLst>
      <p:ext uri="{BB962C8B-B14F-4D97-AF65-F5344CB8AC3E}">
        <p14:creationId xmlns:p14="http://schemas.microsoft.com/office/powerpoint/2010/main" val="33747411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11423B-3270-4653-A90F-9F32C0F0C5F4}"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B0219-F63A-45F2-9C83-1898963206AD}" type="slidenum">
              <a:rPr lang="en-US" smtClean="0"/>
              <a:t>‹#›</a:t>
            </a:fld>
            <a:endParaRPr lang="en-US"/>
          </a:p>
        </p:txBody>
      </p:sp>
    </p:spTree>
    <p:extLst>
      <p:ext uri="{BB962C8B-B14F-4D97-AF65-F5344CB8AC3E}">
        <p14:creationId xmlns:p14="http://schemas.microsoft.com/office/powerpoint/2010/main" val="147667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11423B-3270-4653-A90F-9F32C0F0C5F4}"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DB0219-F63A-45F2-9C83-1898963206AD}" type="slidenum">
              <a:rPr lang="en-US" smtClean="0"/>
              <a:t>‹#›</a:t>
            </a:fld>
            <a:endParaRPr lang="en-US"/>
          </a:p>
        </p:txBody>
      </p:sp>
    </p:spTree>
    <p:extLst>
      <p:ext uri="{BB962C8B-B14F-4D97-AF65-F5344CB8AC3E}">
        <p14:creationId xmlns:p14="http://schemas.microsoft.com/office/powerpoint/2010/main" val="304508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11423B-3270-4653-A90F-9F32C0F0C5F4}"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DB0219-F63A-45F2-9C83-1898963206AD}" type="slidenum">
              <a:rPr lang="en-US" smtClean="0"/>
              <a:t>‹#›</a:t>
            </a:fld>
            <a:endParaRPr lang="en-US"/>
          </a:p>
        </p:txBody>
      </p:sp>
    </p:spTree>
    <p:extLst>
      <p:ext uri="{BB962C8B-B14F-4D97-AF65-F5344CB8AC3E}">
        <p14:creationId xmlns:p14="http://schemas.microsoft.com/office/powerpoint/2010/main" val="243215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1423B-3270-4653-A90F-9F32C0F0C5F4}"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DB0219-F63A-45F2-9C83-1898963206AD}" type="slidenum">
              <a:rPr lang="en-US" smtClean="0"/>
              <a:t>‹#›</a:t>
            </a:fld>
            <a:endParaRPr lang="en-US"/>
          </a:p>
        </p:txBody>
      </p:sp>
    </p:spTree>
    <p:extLst>
      <p:ext uri="{BB962C8B-B14F-4D97-AF65-F5344CB8AC3E}">
        <p14:creationId xmlns:p14="http://schemas.microsoft.com/office/powerpoint/2010/main" val="19770635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11423B-3270-4653-A90F-9F32C0F0C5F4}"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B0219-F63A-45F2-9C83-1898963206AD}" type="slidenum">
              <a:rPr lang="en-US" smtClean="0"/>
              <a:t>‹#›</a:t>
            </a:fld>
            <a:endParaRPr lang="en-US"/>
          </a:p>
        </p:txBody>
      </p:sp>
    </p:spTree>
    <p:extLst>
      <p:ext uri="{BB962C8B-B14F-4D97-AF65-F5344CB8AC3E}">
        <p14:creationId xmlns:p14="http://schemas.microsoft.com/office/powerpoint/2010/main" val="366792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11423B-3270-4653-A90F-9F32C0F0C5F4}"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B0219-F63A-45F2-9C83-1898963206AD}" type="slidenum">
              <a:rPr lang="en-US" smtClean="0"/>
              <a:t>‹#›</a:t>
            </a:fld>
            <a:endParaRPr lang="en-US"/>
          </a:p>
        </p:txBody>
      </p:sp>
    </p:spTree>
    <p:extLst>
      <p:ext uri="{BB962C8B-B14F-4D97-AF65-F5344CB8AC3E}">
        <p14:creationId xmlns:p14="http://schemas.microsoft.com/office/powerpoint/2010/main" val="241323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11423B-3270-4653-A90F-9F32C0F0C5F4}" type="datetimeFigureOut">
              <a:rPr lang="en-US" smtClean="0"/>
              <a:t>12/3/2020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8DB0219-F63A-45F2-9C83-1898963206AD}" type="slidenum">
              <a:rPr lang="en-US" smtClean="0"/>
              <a:t>‹#›</a:t>
            </a:fld>
            <a:endParaRPr lang="en-US"/>
          </a:p>
        </p:txBody>
      </p:sp>
    </p:spTree>
    <p:extLst>
      <p:ext uri="{BB962C8B-B14F-4D97-AF65-F5344CB8AC3E}">
        <p14:creationId xmlns:p14="http://schemas.microsoft.com/office/powerpoint/2010/main" val="3056694176"/>
      </p:ext>
    </p:extLst>
  </p:cSld>
  <p:clrMap bg1="dk1" tx1="lt1" bg2="dk2" tx2="lt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 id="2147484074" r:id="rId15"/>
    <p:sldLayoutId id="2147484075" r:id="rId16"/>
    <p:sldLayoutId id="214748407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hyperlink" Target="https://content.next.westlaw.com/Document/I50fd3ae86ac711eaadfea82903531a62/View/FullText.html?transitionType=Default&amp;contextData=(sc.Default)&amp;firstPage=tru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covid19.lacounty.gov/wp-content/uploads/19032020HP_MFP_M577143825.pdf" TargetMode="External"/><Relationship Id="rId3" Type="http://schemas.openxmlformats.org/officeDocument/2006/relationships/hyperlink" Target="https://www.gov.ca.gov/2020/03/27/governor-newsom-takes-executive-action-to-establish-a-statewide-moratorium-on-evictions/" TargetMode="External"/><Relationship Id="rId7" Type="http://schemas.openxmlformats.org/officeDocument/2006/relationships/hyperlink" Target="http://clkrep.lacity.org/onlinedocs/2020/20-0147-S19_ORD_186585_03-31-2020.pdf" TargetMode="External"/><Relationship Id="rId2" Type="http://schemas.openxmlformats.org/officeDocument/2006/relationships/hyperlink" Target="https://scng-dash.digitalfirstmedia.com/wp-content/uploads/2020/03/3.16.20-Executive-Order.pdf" TargetMode="External"/><Relationship Id="rId1" Type="http://schemas.openxmlformats.org/officeDocument/2006/relationships/slideLayout" Target="../slideLayouts/slideLayout2.xml"/><Relationship Id="rId6" Type="http://schemas.openxmlformats.org/officeDocument/2006/relationships/hyperlink" Target="https://hcidla.lacity.org/covid-19-eviction-moratorium" TargetMode="External"/><Relationship Id="rId5" Type="http://schemas.openxmlformats.org/officeDocument/2006/relationships/hyperlink" Target="https://www.lamayor.org/sites/g/files/wph446/f/page/file/March232020OrderEllisalcoholparking_0.pdf" TargetMode="External"/><Relationship Id="rId10" Type="http://schemas.openxmlformats.org/officeDocument/2006/relationships/hyperlink" Target="https://newsroom.courts.ca.gov/news/judicial-council-votes-to-end-temporary-emergency-rules-on-evictions-foreclosures-sept-1" TargetMode="External"/><Relationship Id="rId4" Type="http://schemas.openxmlformats.org/officeDocument/2006/relationships/hyperlink" Target="https://www.gov.ca.gov/wp-content/uploads/2020/09/9.23.20-EO-N-80-20-COVID-19-text.pdf" TargetMode="External"/><Relationship Id="rId9" Type="http://schemas.openxmlformats.org/officeDocument/2006/relationships/hyperlink" Target="https://jcc.legistar.com/View.ashx?M=F&amp;ID=8234474&amp;GUID=79611543-6A40-465C-8B8B-D324F5CAE349"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coronavirus/2019-ncov/downloads/declaration-form.pdf" TargetMode="External"/><Relationship Id="rId2" Type="http://schemas.openxmlformats.org/officeDocument/2006/relationships/hyperlink" Target="https://apps.suffolklitlab.org/interview?i=docassemble.CDCEvictionMoratorium%3Adata%2Fquestions%2Fcdc_eviction_moratorium.yml#page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pprclaw.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arcadiaca.gov/Shape%20Arcadia/Development%20Services/zoning/ADU%20Development%20Standards%20-%201-20.pdf" TargetMode="External"/><Relationship Id="rId2" Type="http://schemas.openxmlformats.org/officeDocument/2006/relationships/hyperlink" Target="https://www.hcd.ca.gov/policy-research/accessorydwellingunits.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9E55A5D3-BC2B-486B-B924-625DAA74EE35}"/>
              </a:ext>
            </a:extLst>
          </p:cNvPr>
          <p:cNvSpPr>
            <a:spLocks noGrp="1"/>
          </p:cNvSpPr>
          <p:nvPr>
            <p:ph idx="1"/>
          </p:nvPr>
        </p:nvSpPr>
        <p:spPr>
          <a:xfrm>
            <a:off x="2524126" y="5387975"/>
            <a:ext cx="6430963" cy="801688"/>
          </a:xfrm>
        </p:spPr>
        <p:txBody>
          <a:bodyPr>
            <a:normAutofit fontScale="92500" lnSpcReduction="10000"/>
          </a:bodyPr>
          <a:lstStyle/>
          <a:p>
            <a:pPr algn="ctr" eaLnBrk="1" hangingPunct="1">
              <a:buFont typeface="Wingdings" panose="05000000000000000000" pitchFamily="2" charset="2"/>
              <a:buNone/>
            </a:pPr>
            <a:r>
              <a:rPr lang="en-US" altLang="en-US" sz="1800" b="1">
                <a:latin typeface="Constantia" panose="02030602050306030303" pitchFamily="18" charset="0"/>
              </a:rPr>
              <a:t>790 E. Colorado Blvd., STE 260, Pasadena, CA 91101 </a:t>
            </a:r>
          </a:p>
          <a:p>
            <a:pPr algn="ctr" eaLnBrk="1" hangingPunct="1">
              <a:buFont typeface="Arial" panose="020B0604020202020204" pitchFamily="34" charset="0"/>
              <a:buNone/>
            </a:pPr>
            <a:r>
              <a:rPr lang="en-US" altLang="en-US" sz="1800" b="1">
                <a:latin typeface="Constantia" panose="02030602050306030303" pitchFamily="18" charset="0"/>
              </a:rPr>
              <a:t>Toll-Free: (888) 356-4937 | www.PPRCLaw.com</a:t>
            </a:r>
          </a:p>
        </p:txBody>
      </p:sp>
      <p:sp>
        <p:nvSpPr>
          <p:cNvPr id="6" name="Footer Placeholder 5">
            <a:extLst>
              <a:ext uri="{FF2B5EF4-FFF2-40B4-BE49-F238E27FC236}">
                <a16:creationId xmlns:a16="http://schemas.microsoft.com/office/drawing/2014/main" id="{5DE9DEB2-E6F4-42E8-AB83-B2E7DF3F3DA6}"/>
              </a:ext>
            </a:extLst>
          </p:cNvPr>
          <p:cNvSpPr>
            <a:spLocks noGrp="1"/>
          </p:cNvSpPr>
          <p:nvPr>
            <p:ph type="ftr" sz="quarter" idx="11"/>
          </p:nvPr>
        </p:nvSpPr>
        <p:spPr>
          <a:xfrm>
            <a:off x="1741489" y="6300789"/>
            <a:ext cx="4833937" cy="365125"/>
          </a:xfrm>
        </p:spPr>
        <p:txBody>
          <a:bodyPr/>
          <a:lstStyle/>
          <a:p>
            <a:pPr>
              <a:defRPr/>
            </a:pPr>
            <a:r>
              <a:rPr lang="en-US" dirty="0"/>
              <a:t>(C) LAW OFFICES OF PAUL P. CHENG Contact (626) 356-8880</a:t>
            </a:r>
          </a:p>
        </p:txBody>
      </p:sp>
      <p:sp>
        <p:nvSpPr>
          <p:cNvPr id="20484" name="Slide Number Placeholder 3">
            <a:extLst>
              <a:ext uri="{FF2B5EF4-FFF2-40B4-BE49-F238E27FC236}">
                <a16:creationId xmlns:a16="http://schemas.microsoft.com/office/drawing/2014/main" id="{CD7796B3-12D6-4340-BBFD-4DF8567619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FontTx/>
              <a:buNone/>
            </a:pPr>
            <a:fld id="{23B825D2-8BCB-46DA-BB30-42394CDFD76A}" type="slidenum">
              <a:rPr lang="en-US" altLang="en-US" sz="3600">
                <a:latin typeface="Arial" panose="020B0604020202020204" pitchFamily="34" charset="0"/>
              </a:rPr>
              <a:pPr>
                <a:lnSpc>
                  <a:spcPct val="100000"/>
                </a:lnSpc>
                <a:spcBef>
                  <a:spcPct val="0"/>
                </a:spcBef>
                <a:buFontTx/>
                <a:buNone/>
              </a:pPr>
              <a:t>1</a:t>
            </a:fld>
            <a:endParaRPr lang="en-US" altLang="en-US" sz="3600">
              <a:latin typeface="Arial" panose="020B0604020202020204" pitchFamily="34" charset="0"/>
            </a:endParaRPr>
          </a:p>
        </p:txBody>
      </p:sp>
      <p:pic>
        <p:nvPicPr>
          <p:cNvPr id="20485" name="Picture 1">
            <a:extLst>
              <a:ext uri="{FF2B5EF4-FFF2-40B4-BE49-F238E27FC236}">
                <a16:creationId xmlns:a16="http://schemas.microsoft.com/office/drawing/2014/main" id="{7C8C675A-E709-4681-AC51-5BFC0D709C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884238"/>
            <a:ext cx="53149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a:extLst>
              <a:ext uri="{FF2B5EF4-FFF2-40B4-BE49-F238E27FC236}">
                <a16:creationId xmlns:a16="http://schemas.microsoft.com/office/drawing/2014/main" id="{954F4833-CDFC-4562-B3C2-3B0207190D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45626" y="6180138"/>
            <a:ext cx="11223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2">
            <a:extLst>
              <a:ext uri="{FF2B5EF4-FFF2-40B4-BE49-F238E27FC236}">
                <a16:creationId xmlns:a16="http://schemas.microsoft.com/office/drawing/2014/main" id="{9B62C510-6ADD-4B47-BA80-6BACFCB818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1" y="1966913"/>
            <a:ext cx="5033963"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
            <a:extLst>
              <a:ext uri="{FF2B5EF4-FFF2-40B4-BE49-F238E27FC236}">
                <a16:creationId xmlns:a16="http://schemas.microsoft.com/office/drawing/2014/main" id="{72B1E719-F047-43F8-8C50-4E0DA322D2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2764" y="687389"/>
            <a:ext cx="12080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7">
            <a:extLst>
              <a:ext uri="{FF2B5EF4-FFF2-40B4-BE49-F238E27FC236}">
                <a16:creationId xmlns:a16="http://schemas.microsoft.com/office/drawing/2014/main" id="{7100E392-6E76-4F1D-AFD7-46D4098B70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1076" y="6189663"/>
            <a:ext cx="20240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7752-E043-4799-80A0-FD48D00522CF}"/>
              </a:ext>
            </a:extLst>
          </p:cNvPr>
          <p:cNvSpPr>
            <a:spLocks noGrp="1"/>
          </p:cNvSpPr>
          <p:nvPr>
            <p:ph type="title"/>
          </p:nvPr>
        </p:nvSpPr>
        <p:spPr/>
        <p:txBody>
          <a:bodyPr/>
          <a:lstStyle/>
          <a:p>
            <a:r>
              <a:rPr lang="en-US" dirty="0"/>
              <a:t>Secret link – every attorney uses this </a:t>
            </a:r>
          </a:p>
        </p:txBody>
      </p:sp>
      <p:sp>
        <p:nvSpPr>
          <p:cNvPr id="3" name="Content Placeholder 2">
            <a:extLst>
              <a:ext uri="{FF2B5EF4-FFF2-40B4-BE49-F238E27FC236}">
                <a16:creationId xmlns:a16="http://schemas.microsoft.com/office/drawing/2014/main" id="{BFF0029B-AFA3-4E7E-8448-77BD8A3BDB90}"/>
              </a:ext>
            </a:extLst>
          </p:cNvPr>
          <p:cNvSpPr>
            <a:spLocks noGrp="1"/>
          </p:cNvSpPr>
          <p:nvPr>
            <p:ph idx="1"/>
          </p:nvPr>
        </p:nvSpPr>
        <p:spPr/>
        <p:txBody>
          <a:bodyPr/>
          <a:lstStyle/>
          <a:p>
            <a:r>
              <a:rPr lang="en-US" dirty="0">
                <a:hlinkClick r:id="rId2"/>
              </a:rPr>
              <a:t>https://content.next.westlaw.com/Document/I50fd3ae86ac711eaadfea82903531a62/View/FullText.html?transitionType=Default&amp;contextData=(sc.Default)&amp;firstPage=true</a:t>
            </a:r>
            <a:r>
              <a:rPr lang="en-US" dirty="0"/>
              <a:t> or https://content.next.westlaw.com/Document/I50fd3ae86ac711eaadfea82903531a62/View/FullText.html?originationContext=document&amp;transitionType=DocumentItem&amp;contextData=(sc.Default)&amp;firstPage=true&amp;bhcp=1&amp;fbclid=IwAR0fCwd0UecEF9jGGygOjg7MacxTBa-PnWSifgMQo50VjSqwRe4O3EbLEIQ.  </a:t>
            </a:r>
          </a:p>
          <a:p>
            <a:endParaRPr lang="en-US" dirty="0"/>
          </a:p>
          <a:p>
            <a:endParaRPr lang="en-US" dirty="0"/>
          </a:p>
        </p:txBody>
      </p:sp>
      <p:cxnSp>
        <p:nvCxnSpPr>
          <p:cNvPr id="5" name="Straight Arrow Connector 4">
            <a:extLst>
              <a:ext uri="{FF2B5EF4-FFF2-40B4-BE49-F238E27FC236}">
                <a16:creationId xmlns:a16="http://schemas.microsoft.com/office/drawing/2014/main" id="{FBF26D45-4F93-4EF0-B929-6D690502ECB9}"/>
              </a:ext>
            </a:extLst>
          </p:cNvPr>
          <p:cNvCxnSpPr/>
          <p:nvPr/>
        </p:nvCxnSpPr>
        <p:spPr>
          <a:xfrm flipH="1">
            <a:off x="8340132" y="693336"/>
            <a:ext cx="2120202" cy="140375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18EF68C-7C84-4F37-B82A-E676C82C8E08}"/>
              </a:ext>
            </a:extLst>
          </p:cNvPr>
          <p:cNvCxnSpPr>
            <a:cxnSpLocks/>
          </p:cNvCxnSpPr>
          <p:nvPr/>
        </p:nvCxnSpPr>
        <p:spPr>
          <a:xfrm flipH="1">
            <a:off x="8963130" y="845736"/>
            <a:ext cx="1649604" cy="268123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92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26BA3-12B1-4D27-B5F1-FF6DA55652C1}"/>
              </a:ext>
            </a:extLst>
          </p:cNvPr>
          <p:cNvSpPr>
            <a:spLocks noGrp="1"/>
          </p:cNvSpPr>
          <p:nvPr>
            <p:ph type="title"/>
          </p:nvPr>
        </p:nvSpPr>
        <p:spPr/>
        <p:txBody>
          <a:bodyPr/>
          <a:lstStyle/>
          <a:p>
            <a:r>
              <a:rPr lang="en-US" dirty="0"/>
              <a:t>Eviction moratoriums – USEFUL LINKS  </a:t>
            </a:r>
          </a:p>
        </p:txBody>
      </p:sp>
      <p:sp>
        <p:nvSpPr>
          <p:cNvPr id="3" name="Content Placeholder 2">
            <a:extLst>
              <a:ext uri="{FF2B5EF4-FFF2-40B4-BE49-F238E27FC236}">
                <a16:creationId xmlns:a16="http://schemas.microsoft.com/office/drawing/2014/main" id="{C70DEBC1-4194-4F4C-96D0-447800CF7CDE}"/>
              </a:ext>
            </a:extLst>
          </p:cNvPr>
          <p:cNvSpPr>
            <a:spLocks noGrp="1"/>
          </p:cNvSpPr>
          <p:nvPr>
            <p:ph idx="1"/>
          </p:nvPr>
        </p:nvSpPr>
        <p:spPr/>
        <p:txBody>
          <a:bodyPr>
            <a:normAutofit fontScale="55000" lnSpcReduction="20000"/>
          </a:bodyPr>
          <a:lstStyle/>
          <a:p>
            <a:pPr algn="l" rtl="0" fontAlgn="base"/>
            <a:r>
              <a:rPr lang="en-US" u="sng" strike="noStrike" dirty="0">
                <a:solidFill>
                  <a:srgbClr val="BC7D62"/>
                </a:solidFill>
                <a:effectLst/>
                <a:latin typeface="var(--ricos-custom-link-font-family)"/>
                <a:hlinkClick r:id="rId2"/>
              </a:rPr>
              <a:t>Governor Newsom Executive Order</a:t>
            </a:r>
            <a:endParaRPr lang="en-US" dirty="0">
              <a:effectLst/>
              <a:latin typeface="inherit"/>
            </a:endParaRPr>
          </a:p>
          <a:p>
            <a:pPr algn="l" rtl="0" fontAlgn="base"/>
            <a:r>
              <a:rPr lang="en-US" u="sng" strike="noStrike" dirty="0">
                <a:solidFill>
                  <a:srgbClr val="BC7D62"/>
                </a:solidFill>
                <a:effectLst/>
                <a:latin typeface="var(--ricos-custom-link-font-family)"/>
                <a:hlinkClick r:id="rId3"/>
              </a:rPr>
              <a:t>Governor Newsom's Memo re </a:t>
            </a:r>
            <a:r>
              <a:rPr lang="en-US" u="sng" dirty="0">
                <a:solidFill>
                  <a:srgbClr val="BC7D62"/>
                </a:solidFill>
                <a:effectLst/>
                <a:latin typeface="inherit"/>
              </a:rPr>
              <a:t>Eviction Moratorium</a:t>
            </a:r>
            <a:endParaRPr lang="en-US" dirty="0">
              <a:effectLst/>
              <a:latin typeface="inherit"/>
            </a:endParaRPr>
          </a:p>
          <a:p>
            <a:pPr algn="l" rtl="0" fontAlgn="base"/>
            <a:r>
              <a:rPr lang="en-US" u="sng" strike="noStrike" dirty="0">
                <a:solidFill>
                  <a:srgbClr val="BC7D62"/>
                </a:solidFill>
                <a:effectLst/>
                <a:latin typeface="var(--ricos-custom-link-font-family)"/>
                <a:hlinkClick r:id="rId4"/>
              </a:rPr>
              <a:t>Governor Newsom's Executive Order- Commercial Evictions</a:t>
            </a:r>
            <a:endParaRPr lang="en-US" dirty="0">
              <a:effectLst/>
              <a:latin typeface="inherit"/>
            </a:endParaRPr>
          </a:p>
          <a:p>
            <a:pPr algn="l" rtl="0" fontAlgn="base"/>
            <a:r>
              <a:rPr lang="en-US" u="sng" strike="noStrike" dirty="0">
                <a:solidFill>
                  <a:srgbClr val="BC7D62"/>
                </a:solidFill>
                <a:effectLst/>
                <a:latin typeface="var(--ricos-custom-link-font-family)"/>
                <a:hlinkClick r:id="rId5"/>
              </a:rPr>
              <a:t>Mayor Garcetti Emergency Order</a:t>
            </a:r>
            <a:endParaRPr lang="en-US" dirty="0">
              <a:effectLst/>
              <a:latin typeface="inherit"/>
            </a:endParaRPr>
          </a:p>
          <a:p>
            <a:pPr algn="l" rtl="0" fontAlgn="base"/>
            <a:r>
              <a:rPr lang="en-US" u="sng" strike="noStrike" dirty="0">
                <a:solidFill>
                  <a:srgbClr val="BC7D62"/>
                </a:solidFill>
                <a:effectLst/>
                <a:latin typeface="var(--ricos-custom-link-font-family)"/>
                <a:hlinkClick r:id="rId6"/>
              </a:rPr>
              <a:t>HCIDLA Eviction Moratorium</a:t>
            </a:r>
            <a:r>
              <a:rPr lang="en-US" u="sng" dirty="0">
                <a:solidFill>
                  <a:srgbClr val="BC7D62"/>
                </a:solidFill>
                <a:effectLst/>
                <a:latin typeface="inherit"/>
              </a:rPr>
              <a:t> Notice</a:t>
            </a:r>
            <a:endParaRPr lang="en-US" dirty="0">
              <a:effectLst/>
              <a:latin typeface="inherit"/>
            </a:endParaRPr>
          </a:p>
          <a:p>
            <a:pPr algn="l" rtl="0" fontAlgn="base"/>
            <a:r>
              <a:rPr lang="en-US" u="sng" strike="noStrike" dirty="0">
                <a:solidFill>
                  <a:srgbClr val="BC7D62"/>
                </a:solidFill>
                <a:effectLst/>
                <a:latin typeface="var(--ricos-custom-link-font-family)"/>
                <a:hlinkClick r:id="rId7"/>
              </a:rPr>
              <a:t>Los Angeles Order re Eviction Moratoriums</a:t>
            </a:r>
            <a:endParaRPr lang="en-US" dirty="0">
              <a:effectLst/>
              <a:latin typeface="inherit"/>
            </a:endParaRPr>
          </a:p>
          <a:p>
            <a:pPr algn="l" rtl="0" fontAlgn="base"/>
            <a:r>
              <a:rPr lang="en-US" u="sng" strike="noStrike" dirty="0">
                <a:solidFill>
                  <a:srgbClr val="BC7D62"/>
                </a:solidFill>
                <a:effectLst/>
                <a:latin typeface="var(--ricos-custom-link-font-family)"/>
                <a:hlinkClick r:id="rId8"/>
              </a:rPr>
              <a:t>Los Angeles County Order re Eviction Moratoriums</a:t>
            </a:r>
            <a:endParaRPr lang="en-US" dirty="0">
              <a:effectLst/>
              <a:latin typeface="inherit"/>
            </a:endParaRPr>
          </a:p>
          <a:p>
            <a:pPr algn="l" rtl="0" fontAlgn="base"/>
            <a:r>
              <a:rPr lang="en-US" u="sng" strike="noStrike" dirty="0">
                <a:solidFill>
                  <a:srgbClr val="BC7D62"/>
                </a:solidFill>
                <a:effectLst/>
                <a:latin typeface="var(--ricos-custom-link-font-family)"/>
                <a:hlinkClick r:id="rId9"/>
              </a:rPr>
              <a:t>California Judicial Council Emergency Rule 1- Unlawful Detainers</a:t>
            </a:r>
            <a:endParaRPr lang="en-US" dirty="0">
              <a:effectLst/>
              <a:latin typeface="inherit"/>
            </a:endParaRPr>
          </a:p>
          <a:p>
            <a:pPr algn="l" rtl="0" fontAlgn="base"/>
            <a:r>
              <a:rPr lang="en-US" u="sng" strike="noStrike" dirty="0">
                <a:solidFill>
                  <a:srgbClr val="BC7D62"/>
                </a:solidFill>
                <a:effectLst/>
                <a:latin typeface="var(--ricos-custom-link-font-family)"/>
                <a:hlinkClick r:id="rId10"/>
              </a:rPr>
              <a:t>California Judicial Council Emergency Rule 1- Unlawful Detainers End</a:t>
            </a:r>
            <a:endParaRPr lang="en-US" dirty="0">
              <a:effectLst/>
              <a:latin typeface="inherit"/>
            </a:endParaRPr>
          </a:p>
          <a:p>
            <a:br>
              <a:rPr lang="en-US" dirty="0">
                <a:effectLst/>
                <a:latin typeface="inherit"/>
              </a:rPr>
            </a:br>
            <a:endParaRPr lang="en-US" dirty="0"/>
          </a:p>
        </p:txBody>
      </p:sp>
    </p:spTree>
    <p:extLst>
      <p:ext uri="{BB962C8B-B14F-4D97-AF65-F5344CB8AC3E}">
        <p14:creationId xmlns:p14="http://schemas.microsoft.com/office/powerpoint/2010/main" val="3563324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BC123-092A-498D-9C22-21BD704DB812}"/>
              </a:ext>
            </a:extLst>
          </p:cNvPr>
          <p:cNvSpPr>
            <a:spLocks noGrp="1"/>
          </p:cNvSpPr>
          <p:nvPr>
            <p:ph type="title"/>
          </p:nvPr>
        </p:nvSpPr>
        <p:spPr/>
        <p:txBody>
          <a:bodyPr/>
          <a:lstStyle/>
          <a:p>
            <a:r>
              <a:rPr lang="en-US" dirty="0"/>
              <a:t>AB3088 – RESIDENTIAL EVICTION BASED ON NON-PAYMENT OF RENT </a:t>
            </a:r>
          </a:p>
        </p:txBody>
      </p:sp>
      <p:sp>
        <p:nvSpPr>
          <p:cNvPr id="3" name="Content Placeholder 2">
            <a:extLst>
              <a:ext uri="{FF2B5EF4-FFF2-40B4-BE49-F238E27FC236}">
                <a16:creationId xmlns:a16="http://schemas.microsoft.com/office/drawing/2014/main" id="{7AF12347-01B5-4991-9308-612E1E58C4F6}"/>
              </a:ext>
            </a:extLst>
          </p:cNvPr>
          <p:cNvSpPr>
            <a:spLocks noGrp="1"/>
          </p:cNvSpPr>
          <p:nvPr>
            <p:ph idx="1"/>
          </p:nvPr>
        </p:nvSpPr>
        <p:spPr/>
        <p:txBody>
          <a:bodyPr>
            <a:normAutofit fontScale="92500"/>
          </a:bodyPr>
          <a:lstStyle/>
          <a:p>
            <a:r>
              <a:rPr lang="en-US" dirty="0"/>
              <a:t>1. No evictions before February 1, 2021 for rent owed between March 4th and August 31, 2020 if the tenant provides a declaration of a COVID-19 related hardship as set forth in the bill. The rent owed is instead converted to civil debt. </a:t>
            </a:r>
          </a:p>
          <a:p>
            <a:r>
              <a:rPr lang="en-US" dirty="0"/>
              <a:t>2. Between September 1, 2020 and January 31, 2021 requires tenants with a COVID-19 related hardship to pay at least 25% of rent owed to avoid eviction. The remaining rent owed is converted to civil debt. * </a:t>
            </a:r>
          </a:p>
          <a:p>
            <a:r>
              <a:rPr lang="en-US" dirty="0"/>
              <a:t>* Civil Debt – Small Claims Court. Must still sue. </a:t>
            </a:r>
          </a:p>
        </p:txBody>
      </p:sp>
    </p:spTree>
    <p:extLst>
      <p:ext uri="{BB962C8B-B14F-4D97-AF65-F5344CB8AC3E}">
        <p14:creationId xmlns:p14="http://schemas.microsoft.com/office/powerpoint/2010/main" val="2832694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9E95-3768-4F76-9414-33139103D388}"/>
              </a:ext>
            </a:extLst>
          </p:cNvPr>
          <p:cNvSpPr>
            <a:spLocks noGrp="1"/>
          </p:cNvSpPr>
          <p:nvPr>
            <p:ph type="title"/>
          </p:nvPr>
        </p:nvSpPr>
        <p:spPr/>
        <p:txBody>
          <a:bodyPr/>
          <a:lstStyle/>
          <a:p>
            <a:r>
              <a:rPr lang="en-US" dirty="0"/>
              <a:t>AB3088 – RESIDENTIAL EVICTION BASED ON NON-PAYMENT OF RENT </a:t>
            </a:r>
          </a:p>
        </p:txBody>
      </p:sp>
      <p:sp>
        <p:nvSpPr>
          <p:cNvPr id="3" name="Content Placeholder 2">
            <a:extLst>
              <a:ext uri="{FF2B5EF4-FFF2-40B4-BE49-F238E27FC236}">
                <a16:creationId xmlns:a16="http://schemas.microsoft.com/office/drawing/2014/main" id="{12F67332-7744-451B-BDAE-C8697C42C84A}"/>
              </a:ext>
            </a:extLst>
          </p:cNvPr>
          <p:cNvSpPr>
            <a:spLocks noGrp="1"/>
          </p:cNvSpPr>
          <p:nvPr>
            <p:ph idx="1"/>
          </p:nvPr>
        </p:nvSpPr>
        <p:spPr/>
        <p:txBody>
          <a:bodyPr>
            <a:normAutofit fontScale="70000" lnSpcReduction="20000"/>
          </a:bodyPr>
          <a:lstStyle/>
          <a:p>
            <a:r>
              <a:rPr lang="en-US" dirty="0"/>
              <a:t>3. 3 Day Notice Changes to 15 Day Notice to provide the tenant with additional time to respond to the landlord’s notice to pay rent or quit. </a:t>
            </a:r>
          </a:p>
          <a:p>
            <a:r>
              <a:rPr lang="en-US" dirty="0"/>
              <a:t>4. Requires landlords to provide: hardship declaration forms in a different language if the rental agreement was negotiated in a different language; and tenants a notice detailing their rights under the bill. * </a:t>
            </a:r>
          </a:p>
          <a:p>
            <a:r>
              <a:rPr lang="en-US" dirty="0"/>
              <a:t>* Remember that ALL residential contracts that are “A lease, sublease, rental contract or agreement, or other term of tenancy contract or agreement, for a period of longer than one month, covering a dwelling, an apartment, or </a:t>
            </a:r>
            <a:r>
              <a:rPr lang="en-US" dirty="0" err="1"/>
              <a:t>mobilehome</a:t>
            </a:r>
            <a:r>
              <a:rPr lang="en-US" dirty="0"/>
              <a:t>, or other dwelling unit normally occupied as a residence” must be in the language “negotiated”, which also means if you are leasing for others translate it. See Civil Code 1632 http://leginfo.legislature.ca.gov/faces/codes_displaySection.xhtml?sectionNum=1632.&amp;lawCode=CIV</a:t>
            </a:r>
          </a:p>
        </p:txBody>
      </p:sp>
    </p:spTree>
    <p:extLst>
      <p:ext uri="{BB962C8B-B14F-4D97-AF65-F5344CB8AC3E}">
        <p14:creationId xmlns:p14="http://schemas.microsoft.com/office/powerpoint/2010/main" val="3883278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5EE2-B946-4CA0-8719-AC87A3FAFED0}"/>
              </a:ext>
            </a:extLst>
          </p:cNvPr>
          <p:cNvSpPr>
            <a:spLocks noGrp="1"/>
          </p:cNvSpPr>
          <p:nvPr>
            <p:ph type="title"/>
          </p:nvPr>
        </p:nvSpPr>
        <p:spPr/>
        <p:txBody>
          <a:bodyPr/>
          <a:lstStyle/>
          <a:p>
            <a:r>
              <a:rPr lang="en-US" dirty="0"/>
              <a:t>AB3088 – RESIDENTIAL EVICTION BASED ON NON-PAYMENT OF RENT </a:t>
            </a:r>
          </a:p>
        </p:txBody>
      </p:sp>
      <p:sp>
        <p:nvSpPr>
          <p:cNvPr id="3" name="Content Placeholder 2">
            <a:extLst>
              <a:ext uri="{FF2B5EF4-FFF2-40B4-BE49-F238E27FC236}">
                <a16:creationId xmlns:a16="http://schemas.microsoft.com/office/drawing/2014/main" id="{DB404678-71F2-4884-B7AD-25A840764140}"/>
              </a:ext>
            </a:extLst>
          </p:cNvPr>
          <p:cNvSpPr>
            <a:spLocks noGrp="1"/>
          </p:cNvSpPr>
          <p:nvPr>
            <p:ph idx="1"/>
          </p:nvPr>
        </p:nvSpPr>
        <p:spPr/>
        <p:txBody>
          <a:bodyPr>
            <a:normAutofit fontScale="85000" lnSpcReduction="10000"/>
          </a:bodyPr>
          <a:lstStyle/>
          <a:p>
            <a:r>
              <a:rPr lang="en-US" dirty="0"/>
              <a:t>5. Does not relieve a tenant from its rent payment obligations but the unpaid rent cannot form the basis for an eviction action.</a:t>
            </a:r>
          </a:p>
          <a:p>
            <a:r>
              <a:rPr lang="en-US" dirty="0"/>
              <a:t>6. Again, allows landlords to begin to recover the rent owed from a COVID-19 affected tenant on March 1, 2021 through a civil debt collection action in small claims court. Small claims court retains jurisdiction for these collection actions until February 1, 2025. * However, under Civil Code1161you only get back rent for one-year. </a:t>
            </a:r>
          </a:p>
          <a:p>
            <a:r>
              <a:rPr lang="en-US" dirty="0"/>
              <a:t>7. Permits existing local ordinances and moratoriums to remain in place until they expire. However, local jurisdictions are prohibited from passing any extensions relating to residential evictions for nonpayment of rent.</a:t>
            </a:r>
          </a:p>
        </p:txBody>
      </p:sp>
    </p:spTree>
    <p:extLst>
      <p:ext uri="{BB962C8B-B14F-4D97-AF65-F5344CB8AC3E}">
        <p14:creationId xmlns:p14="http://schemas.microsoft.com/office/powerpoint/2010/main" val="2283559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CBB3C-AC07-4E41-9879-7F62325EB1B7}"/>
              </a:ext>
            </a:extLst>
          </p:cNvPr>
          <p:cNvSpPr>
            <a:spLocks noGrp="1"/>
          </p:cNvSpPr>
          <p:nvPr>
            <p:ph type="title"/>
          </p:nvPr>
        </p:nvSpPr>
        <p:spPr/>
        <p:txBody>
          <a:bodyPr/>
          <a:lstStyle/>
          <a:p>
            <a:r>
              <a:rPr lang="en-US" dirty="0"/>
              <a:t>What can you evict based on? </a:t>
            </a:r>
          </a:p>
        </p:txBody>
      </p:sp>
      <p:sp>
        <p:nvSpPr>
          <p:cNvPr id="3" name="Content Placeholder 2">
            <a:extLst>
              <a:ext uri="{FF2B5EF4-FFF2-40B4-BE49-F238E27FC236}">
                <a16:creationId xmlns:a16="http://schemas.microsoft.com/office/drawing/2014/main" id="{D66F1B17-14BA-420B-81C6-985F98759250}"/>
              </a:ext>
            </a:extLst>
          </p:cNvPr>
          <p:cNvSpPr>
            <a:spLocks noGrp="1"/>
          </p:cNvSpPr>
          <p:nvPr>
            <p:ph idx="1"/>
          </p:nvPr>
        </p:nvSpPr>
        <p:spPr/>
        <p:txBody>
          <a:bodyPr/>
          <a:lstStyle/>
          <a:p>
            <a:r>
              <a:rPr lang="en-US" dirty="0"/>
              <a:t>Causes of action that are not related to rent. </a:t>
            </a:r>
          </a:p>
          <a:p>
            <a:r>
              <a:rPr lang="en-US" dirty="0"/>
              <a:t>Examples: Nuisance. </a:t>
            </a:r>
          </a:p>
          <a:p>
            <a:r>
              <a:rPr lang="en-US" dirty="0"/>
              <a:t>HOWEVER, can you evict if the lease is up or no fault of the tenant? </a:t>
            </a:r>
          </a:p>
          <a:p>
            <a:r>
              <a:rPr lang="en-US" dirty="0"/>
              <a:t>Answer: Unknown. But likely not.  </a:t>
            </a:r>
          </a:p>
        </p:txBody>
      </p:sp>
    </p:spTree>
    <p:extLst>
      <p:ext uri="{BB962C8B-B14F-4D97-AF65-F5344CB8AC3E}">
        <p14:creationId xmlns:p14="http://schemas.microsoft.com/office/powerpoint/2010/main" val="3813735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E3764-AE52-4038-8116-081C27007188}"/>
              </a:ext>
            </a:extLst>
          </p:cNvPr>
          <p:cNvSpPr>
            <a:spLocks noGrp="1"/>
          </p:cNvSpPr>
          <p:nvPr>
            <p:ph type="title"/>
          </p:nvPr>
        </p:nvSpPr>
        <p:spPr/>
        <p:txBody>
          <a:bodyPr/>
          <a:lstStyle/>
          <a:p>
            <a:r>
              <a:rPr lang="en-US" dirty="0"/>
              <a:t>Eviction based on lease completion </a:t>
            </a:r>
          </a:p>
        </p:txBody>
      </p:sp>
      <p:pic>
        <p:nvPicPr>
          <p:cNvPr id="4" name="Content Placeholder 3">
            <a:extLst>
              <a:ext uri="{FF2B5EF4-FFF2-40B4-BE49-F238E27FC236}">
                <a16:creationId xmlns:a16="http://schemas.microsoft.com/office/drawing/2014/main" id="{40A415C0-D430-4755-B92F-65F99ABED921}"/>
              </a:ext>
            </a:extLst>
          </p:cNvPr>
          <p:cNvPicPr>
            <a:picLocks noGrp="1" noChangeAspect="1"/>
          </p:cNvPicPr>
          <p:nvPr>
            <p:ph idx="1"/>
          </p:nvPr>
        </p:nvPicPr>
        <p:blipFill>
          <a:blip r:embed="rId2"/>
          <a:stretch>
            <a:fillRect/>
          </a:stretch>
        </p:blipFill>
        <p:spPr>
          <a:xfrm>
            <a:off x="1141413" y="1971924"/>
            <a:ext cx="8278901" cy="2302215"/>
          </a:xfrm>
          <a:prstGeom prst="rect">
            <a:avLst/>
          </a:prstGeom>
        </p:spPr>
      </p:pic>
      <p:sp>
        <p:nvSpPr>
          <p:cNvPr id="6" name="TextBox 5">
            <a:extLst>
              <a:ext uri="{FF2B5EF4-FFF2-40B4-BE49-F238E27FC236}">
                <a16:creationId xmlns:a16="http://schemas.microsoft.com/office/drawing/2014/main" id="{1DD106FA-1A63-4945-B0EE-D9671466A8E8}"/>
              </a:ext>
            </a:extLst>
          </p:cNvPr>
          <p:cNvSpPr txBox="1"/>
          <p:nvPr/>
        </p:nvSpPr>
        <p:spPr>
          <a:xfrm>
            <a:off x="1251021" y="4485156"/>
            <a:ext cx="8847572" cy="1754326"/>
          </a:xfrm>
          <a:prstGeom prst="rect">
            <a:avLst/>
          </a:prstGeom>
          <a:noFill/>
        </p:spPr>
        <p:txBody>
          <a:bodyPr wrap="square">
            <a:spAutoFit/>
          </a:bodyPr>
          <a:lstStyle/>
          <a:p>
            <a:r>
              <a:rPr lang="en-US" dirty="0"/>
              <a:t>Through the duration of this Moratorium for any reason not based on</a:t>
            </a:r>
          </a:p>
          <a:p>
            <a:r>
              <a:rPr lang="en-US" dirty="0"/>
              <a:t>any alleged fault by the Tenant, including but not limited to the reasons</a:t>
            </a:r>
          </a:p>
          <a:p>
            <a:r>
              <a:rPr lang="en-US" dirty="0"/>
              <a:t>set forth in California Code of Civil Procedure Sections 1161 et seq.,</a:t>
            </a:r>
          </a:p>
          <a:p>
            <a:r>
              <a:rPr lang="en-US" dirty="0"/>
              <a:t>California Civil Code 798.56, and Los Angeles County Code Chapters</a:t>
            </a:r>
          </a:p>
          <a:p>
            <a:r>
              <a:rPr lang="en-US" dirty="0"/>
              <a:t>8.52.090, unless the eviction is reasonably necessary to protect the</a:t>
            </a:r>
          </a:p>
          <a:p>
            <a:r>
              <a:rPr lang="en-US" dirty="0"/>
              <a:t>health and safety of the occupants or those who live and work nearby.</a:t>
            </a:r>
          </a:p>
        </p:txBody>
      </p:sp>
    </p:spTree>
    <p:extLst>
      <p:ext uri="{BB962C8B-B14F-4D97-AF65-F5344CB8AC3E}">
        <p14:creationId xmlns:p14="http://schemas.microsoft.com/office/powerpoint/2010/main" val="3043328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134D9-9E52-4328-B90B-A2A7F83FA4C4}"/>
              </a:ext>
            </a:extLst>
          </p:cNvPr>
          <p:cNvSpPr>
            <a:spLocks noGrp="1"/>
          </p:cNvSpPr>
          <p:nvPr>
            <p:ph type="title"/>
          </p:nvPr>
        </p:nvSpPr>
        <p:spPr/>
        <p:txBody>
          <a:bodyPr/>
          <a:lstStyle/>
          <a:p>
            <a:r>
              <a:rPr lang="en-US" dirty="0"/>
              <a:t>How about conclusion of lease agreement? </a:t>
            </a:r>
          </a:p>
        </p:txBody>
      </p:sp>
      <p:sp>
        <p:nvSpPr>
          <p:cNvPr id="3" name="Content Placeholder 2">
            <a:extLst>
              <a:ext uri="{FF2B5EF4-FFF2-40B4-BE49-F238E27FC236}">
                <a16:creationId xmlns:a16="http://schemas.microsoft.com/office/drawing/2014/main" id="{9B34BB0F-ED62-43C7-AEF5-44AD9C30B92D}"/>
              </a:ext>
            </a:extLst>
          </p:cNvPr>
          <p:cNvSpPr>
            <a:spLocks noGrp="1"/>
          </p:cNvSpPr>
          <p:nvPr>
            <p:ph idx="1"/>
          </p:nvPr>
        </p:nvSpPr>
        <p:spPr/>
        <p:txBody>
          <a:bodyPr/>
          <a:lstStyle/>
          <a:p>
            <a:r>
              <a:rPr lang="en-US" dirty="0"/>
              <a:t>https://www.google.com/url?q=https://dcba.lacounty.gov/wp-content/uploads/2020/11/11-9-2020-REVISED-Eviction-Moratorium-Guidelines-FINAL_rc.pdf&amp;sa=D&amp;source=hangouts&amp;ust=1607103687045000&amp;usg=AFQjCNH62RA6MnpO5EfwDgr_GrPRENTcyw</a:t>
            </a:r>
          </a:p>
        </p:txBody>
      </p:sp>
      <p:pic>
        <p:nvPicPr>
          <p:cNvPr id="4" name="Picture 3">
            <a:extLst>
              <a:ext uri="{FF2B5EF4-FFF2-40B4-BE49-F238E27FC236}">
                <a16:creationId xmlns:a16="http://schemas.microsoft.com/office/drawing/2014/main" id="{A1A0B92C-42D2-4D72-BB70-EB26F3A6EB46}"/>
              </a:ext>
            </a:extLst>
          </p:cNvPr>
          <p:cNvPicPr>
            <a:picLocks noChangeAspect="1"/>
          </p:cNvPicPr>
          <p:nvPr/>
        </p:nvPicPr>
        <p:blipFill>
          <a:blip r:embed="rId2"/>
          <a:stretch>
            <a:fillRect/>
          </a:stretch>
        </p:blipFill>
        <p:spPr>
          <a:xfrm>
            <a:off x="1141412" y="4635176"/>
            <a:ext cx="9726442" cy="931609"/>
          </a:xfrm>
          <a:prstGeom prst="rect">
            <a:avLst/>
          </a:prstGeom>
        </p:spPr>
      </p:pic>
    </p:spTree>
    <p:extLst>
      <p:ext uri="{BB962C8B-B14F-4D97-AF65-F5344CB8AC3E}">
        <p14:creationId xmlns:p14="http://schemas.microsoft.com/office/powerpoint/2010/main" val="2284164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CEAED-DA9E-4FAA-B197-8F6D39D12534}"/>
              </a:ext>
            </a:extLst>
          </p:cNvPr>
          <p:cNvSpPr>
            <a:spLocks noGrp="1"/>
          </p:cNvSpPr>
          <p:nvPr>
            <p:ph type="title"/>
          </p:nvPr>
        </p:nvSpPr>
        <p:spPr/>
        <p:txBody>
          <a:bodyPr/>
          <a:lstStyle/>
          <a:p>
            <a:r>
              <a:rPr lang="en-US" dirty="0"/>
              <a:t>Eviction – residential non payment of rent summary – For Tenants </a:t>
            </a:r>
          </a:p>
        </p:txBody>
      </p:sp>
      <p:sp>
        <p:nvSpPr>
          <p:cNvPr id="3" name="Content Placeholder 2">
            <a:extLst>
              <a:ext uri="{FF2B5EF4-FFF2-40B4-BE49-F238E27FC236}">
                <a16:creationId xmlns:a16="http://schemas.microsoft.com/office/drawing/2014/main" id="{A08BBBDC-8D31-4BA4-9FA4-878D5468F39D}"/>
              </a:ext>
            </a:extLst>
          </p:cNvPr>
          <p:cNvSpPr>
            <a:spLocks noGrp="1"/>
          </p:cNvSpPr>
          <p:nvPr>
            <p:ph idx="1"/>
          </p:nvPr>
        </p:nvSpPr>
        <p:spPr/>
        <p:txBody>
          <a:bodyPr/>
          <a:lstStyle/>
          <a:p>
            <a:r>
              <a:rPr lang="en-US" dirty="0"/>
              <a:t>This link provides you information on whether you qualify for stopping evictions: </a:t>
            </a:r>
            <a:r>
              <a:rPr lang="en-US" dirty="0">
                <a:hlinkClick r:id="rId2"/>
              </a:rPr>
              <a:t>https://apps.suffolklitlab.org/interview?i=docassemble.CDCEvictionMoratorium%3Adata%2Fquestions%2Fcdc_eviction_moratorium.yml#page1</a:t>
            </a:r>
            <a:r>
              <a:rPr lang="en-US" dirty="0"/>
              <a:t> </a:t>
            </a:r>
          </a:p>
          <a:p>
            <a:r>
              <a:rPr lang="en-US" dirty="0"/>
              <a:t>Here is a form acceptable for claims of </a:t>
            </a:r>
            <a:r>
              <a:rPr lang="en-US" dirty="0" err="1"/>
              <a:t>Covid</a:t>
            </a:r>
            <a:r>
              <a:rPr lang="en-US" dirty="0"/>
              <a:t> loss: </a:t>
            </a:r>
            <a:r>
              <a:rPr lang="en-US" dirty="0">
                <a:hlinkClick r:id="rId3"/>
              </a:rPr>
              <a:t>https://www.cdc.gov/coronavirus/2019-ncov/downloads/declaration-form.pdf</a:t>
            </a:r>
            <a:r>
              <a:rPr lang="en-US" dirty="0"/>
              <a:t> </a:t>
            </a:r>
          </a:p>
        </p:txBody>
      </p:sp>
    </p:spTree>
    <p:extLst>
      <p:ext uri="{BB962C8B-B14F-4D97-AF65-F5344CB8AC3E}">
        <p14:creationId xmlns:p14="http://schemas.microsoft.com/office/powerpoint/2010/main" val="1703771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7470-6534-4D89-9C68-D7006625F177}"/>
              </a:ext>
            </a:extLst>
          </p:cNvPr>
          <p:cNvSpPr>
            <a:spLocks noGrp="1"/>
          </p:cNvSpPr>
          <p:nvPr>
            <p:ph type="title"/>
          </p:nvPr>
        </p:nvSpPr>
        <p:spPr/>
        <p:txBody>
          <a:bodyPr/>
          <a:lstStyle/>
          <a:p>
            <a:r>
              <a:rPr lang="en-US" dirty="0"/>
              <a:t>Commercial tenant evictions </a:t>
            </a:r>
          </a:p>
        </p:txBody>
      </p:sp>
      <p:sp>
        <p:nvSpPr>
          <p:cNvPr id="3" name="Content Placeholder 2">
            <a:extLst>
              <a:ext uri="{FF2B5EF4-FFF2-40B4-BE49-F238E27FC236}">
                <a16:creationId xmlns:a16="http://schemas.microsoft.com/office/drawing/2014/main" id="{E7EA69CC-4B0E-48AE-9315-741A935E540A}"/>
              </a:ext>
            </a:extLst>
          </p:cNvPr>
          <p:cNvSpPr>
            <a:spLocks noGrp="1"/>
          </p:cNvSpPr>
          <p:nvPr>
            <p:ph idx="1"/>
          </p:nvPr>
        </p:nvSpPr>
        <p:spPr/>
        <p:txBody>
          <a:bodyPr>
            <a:normAutofit/>
          </a:bodyPr>
          <a:lstStyle/>
          <a:p>
            <a:r>
              <a:rPr lang="en-US" dirty="0"/>
              <a:t>You are not protected if you have over 100 employees or a multinational or a publicly traded company.  </a:t>
            </a:r>
          </a:p>
          <a:p>
            <a:r>
              <a:rPr lang="en-US" dirty="0"/>
              <a:t>You must provide a </a:t>
            </a:r>
            <a:r>
              <a:rPr lang="en-US" dirty="0" err="1"/>
              <a:t>covid</a:t>
            </a:r>
            <a:r>
              <a:rPr lang="en-US" dirty="0"/>
              <a:t> financial impact form within SEVEN days of when rent is due “unless extenuating circumstances exist that prevented the Tenant from providing timely notice, including but not limited to the Tenant’s illness or the illness of a family member for whom the Tenant is providing care.” </a:t>
            </a:r>
          </a:p>
        </p:txBody>
      </p:sp>
    </p:spTree>
    <p:extLst>
      <p:ext uri="{BB962C8B-B14F-4D97-AF65-F5344CB8AC3E}">
        <p14:creationId xmlns:p14="http://schemas.microsoft.com/office/powerpoint/2010/main" val="2803489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B609-E9E8-46BE-80EC-39D05208078B}"/>
              </a:ext>
            </a:extLst>
          </p:cNvPr>
          <p:cNvSpPr>
            <a:spLocks noGrp="1"/>
          </p:cNvSpPr>
          <p:nvPr>
            <p:ph type="ctrTitle"/>
          </p:nvPr>
        </p:nvSpPr>
        <p:spPr/>
        <p:txBody>
          <a:bodyPr>
            <a:normAutofit/>
          </a:bodyPr>
          <a:lstStyle/>
          <a:p>
            <a:pPr algn="ctr"/>
            <a:r>
              <a:rPr lang="en-US" sz="6600" dirty="0">
                <a:solidFill>
                  <a:srgbClr val="FF0000"/>
                </a:solidFill>
              </a:rPr>
              <a:t>OLD AND NEW laws in a </a:t>
            </a:r>
            <a:r>
              <a:rPr lang="en-US" sz="6600" dirty="0" err="1">
                <a:solidFill>
                  <a:srgbClr val="FF0000"/>
                </a:solidFill>
              </a:rPr>
              <a:t>covid</a:t>
            </a:r>
            <a:r>
              <a:rPr lang="en-US" sz="6600" dirty="0">
                <a:solidFill>
                  <a:srgbClr val="FF0000"/>
                </a:solidFill>
              </a:rPr>
              <a:t> world</a:t>
            </a:r>
            <a:endParaRPr lang="en-US" sz="8000" dirty="0"/>
          </a:p>
        </p:txBody>
      </p:sp>
      <p:sp>
        <p:nvSpPr>
          <p:cNvPr id="3" name="Subtitle 2">
            <a:extLst>
              <a:ext uri="{FF2B5EF4-FFF2-40B4-BE49-F238E27FC236}">
                <a16:creationId xmlns:a16="http://schemas.microsoft.com/office/drawing/2014/main" id="{F96C0B2B-AC76-4B14-930A-3DFD82C3BC28}"/>
              </a:ext>
            </a:extLst>
          </p:cNvPr>
          <p:cNvSpPr>
            <a:spLocks noGrp="1"/>
          </p:cNvSpPr>
          <p:nvPr>
            <p:ph type="subTitle" idx="1"/>
          </p:nvPr>
        </p:nvSpPr>
        <p:spPr/>
        <p:txBody>
          <a:bodyPr>
            <a:normAutofit/>
          </a:bodyPr>
          <a:lstStyle/>
          <a:p>
            <a:pPr algn="ctr"/>
            <a:r>
              <a:rPr lang="en-US" dirty="0">
                <a:solidFill>
                  <a:srgbClr val="FFFF00"/>
                </a:solidFill>
              </a:rPr>
              <a:t>PRESENTER – PAUL CHENG, </a:t>
            </a:r>
            <a:r>
              <a:rPr lang="en-US" dirty="0" err="1">
                <a:solidFill>
                  <a:srgbClr val="FFFF00"/>
                </a:solidFill>
              </a:rPr>
              <a:t>esq.</a:t>
            </a:r>
            <a:r>
              <a:rPr lang="en-US" dirty="0">
                <a:solidFill>
                  <a:srgbClr val="FFFF00"/>
                </a:solidFill>
              </a:rPr>
              <a:t> </a:t>
            </a:r>
          </a:p>
          <a:p>
            <a:pPr algn="ctr"/>
            <a:r>
              <a:rPr lang="en-US" dirty="0">
                <a:solidFill>
                  <a:srgbClr val="FFFF00"/>
                </a:solidFill>
                <a:hlinkClick r:id="rId2"/>
              </a:rPr>
              <a:t>www.pprclaw.com</a:t>
            </a:r>
            <a:r>
              <a:rPr lang="en-US" dirty="0">
                <a:solidFill>
                  <a:srgbClr val="FFFF00"/>
                </a:solidFill>
              </a:rPr>
              <a:t> </a:t>
            </a:r>
          </a:p>
          <a:p>
            <a:pPr algn="ctr"/>
            <a:r>
              <a:rPr lang="en-US" dirty="0">
                <a:solidFill>
                  <a:srgbClr val="FFFF00"/>
                </a:solidFill>
              </a:rPr>
              <a:t>626-356-8880</a:t>
            </a:r>
          </a:p>
          <a:p>
            <a:pPr algn="ctr"/>
            <a:endParaRPr lang="en-US" dirty="0">
              <a:solidFill>
                <a:srgbClr val="FFFF00"/>
              </a:solidFill>
            </a:endParaRPr>
          </a:p>
        </p:txBody>
      </p:sp>
    </p:spTree>
    <p:extLst>
      <p:ext uri="{BB962C8B-B14F-4D97-AF65-F5344CB8AC3E}">
        <p14:creationId xmlns:p14="http://schemas.microsoft.com/office/powerpoint/2010/main" val="3404211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E9EC-8027-4BED-981A-564D93AD4ED3}"/>
              </a:ext>
            </a:extLst>
          </p:cNvPr>
          <p:cNvSpPr>
            <a:spLocks noGrp="1"/>
          </p:cNvSpPr>
          <p:nvPr>
            <p:ph type="title"/>
          </p:nvPr>
        </p:nvSpPr>
        <p:spPr/>
        <p:txBody>
          <a:bodyPr/>
          <a:lstStyle/>
          <a:p>
            <a:r>
              <a:rPr lang="en-US" dirty="0"/>
              <a:t>Under 9 employees – commercial </a:t>
            </a:r>
          </a:p>
        </p:txBody>
      </p:sp>
      <p:sp>
        <p:nvSpPr>
          <p:cNvPr id="3" name="Content Placeholder 2">
            <a:extLst>
              <a:ext uri="{FF2B5EF4-FFF2-40B4-BE49-F238E27FC236}">
                <a16:creationId xmlns:a16="http://schemas.microsoft.com/office/drawing/2014/main" id="{86BFBF8C-D794-4723-88A1-0957EEDE954F}"/>
              </a:ext>
            </a:extLst>
          </p:cNvPr>
          <p:cNvSpPr>
            <a:spLocks noGrp="1"/>
          </p:cNvSpPr>
          <p:nvPr>
            <p:ph idx="1"/>
          </p:nvPr>
        </p:nvSpPr>
        <p:spPr/>
        <p:txBody>
          <a:bodyPr>
            <a:normAutofit fontScale="92500"/>
          </a:bodyPr>
          <a:lstStyle/>
          <a:p>
            <a:r>
              <a:rPr lang="en-US" dirty="0"/>
              <a:t>May conclusively establish a financial impact related to COVID-19 pursuant to Section 6.2A if the Tenant provides a Landlord with a written, signed self-certification establishing a financial impact, in a form substantially similar to the self-certification attached to these guidelines (Attachment A – “Self-Certification”). A Tenant’s failure to provide a written, signed self-certification in a form substantially similar to the self-certification in Attachment A – “Self-Certification” does not preclude a Tenant from establishing a financial impact related to COVID-19 through other means, including but not limited to verbal notice to the Landlord. </a:t>
            </a:r>
          </a:p>
        </p:txBody>
      </p:sp>
    </p:spTree>
    <p:extLst>
      <p:ext uri="{BB962C8B-B14F-4D97-AF65-F5344CB8AC3E}">
        <p14:creationId xmlns:p14="http://schemas.microsoft.com/office/powerpoint/2010/main" val="2982775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5D4B7-90A4-4A5A-95D9-F54EABDB7EAE}"/>
              </a:ext>
            </a:extLst>
          </p:cNvPr>
          <p:cNvSpPr>
            <a:spLocks noGrp="1"/>
          </p:cNvSpPr>
          <p:nvPr>
            <p:ph type="title"/>
          </p:nvPr>
        </p:nvSpPr>
        <p:spPr/>
        <p:txBody>
          <a:bodyPr/>
          <a:lstStyle/>
          <a:p>
            <a:r>
              <a:rPr lang="en-US" dirty="0"/>
              <a:t>Over 9 employees – commercial </a:t>
            </a:r>
          </a:p>
        </p:txBody>
      </p:sp>
      <p:sp>
        <p:nvSpPr>
          <p:cNvPr id="3" name="Content Placeholder 2">
            <a:extLst>
              <a:ext uri="{FF2B5EF4-FFF2-40B4-BE49-F238E27FC236}">
                <a16:creationId xmlns:a16="http://schemas.microsoft.com/office/drawing/2014/main" id="{92E0EC42-9DE5-4D6E-8680-7568370E8BF3}"/>
              </a:ext>
            </a:extLst>
          </p:cNvPr>
          <p:cNvSpPr>
            <a:spLocks noGrp="1"/>
          </p:cNvSpPr>
          <p:nvPr>
            <p:ph idx="1"/>
          </p:nvPr>
        </p:nvSpPr>
        <p:spPr/>
        <p:txBody>
          <a:bodyPr>
            <a:normAutofit fontScale="85000" lnSpcReduction="20000"/>
          </a:bodyPr>
          <a:lstStyle/>
          <a:p>
            <a:r>
              <a:rPr lang="en-US" dirty="0"/>
              <a:t>2. A c Commercial Tenants with ten (10) or more, but fewer than 100, Employees: s Shall provide a Landlord with documentation sufficient to demonstrate a financial impact related to COVID-19 pursuant to Sections 6.1, 6.2A, 6.2B, 6.3, and 6.4. Such documentation may include, but is not limited to, bank statements before and after the COVID-19 pandemic, gross sales receipts before and after the COVID-19 pandemic, and evidence of increased expenses before and after the COVID-19 pandemic. Additional documentation may include applicable federal, state, and local health officer orders which demonstrate restrictions on business activity applicable to the Tenant. The fact that a business is “essential” under a federal, state, or local public health order or continues to operate during the Moratorium shall not, in and of itself, prevent a commercial Tenant from establishing a financial impact related to COVID-19.</a:t>
            </a:r>
          </a:p>
        </p:txBody>
      </p:sp>
    </p:spTree>
    <p:extLst>
      <p:ext uri="{BB962C8B-B14F-4D97-AF65-F5344CB8AC3E}">
        <p14:creationId xmlns:p14="http://schemas.microsoft.com/office/powerpoint/2010/main" val="2269236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ABA7F-3604-46C8-96E9-BD1C098E678B}"/>
              </a:ext>
            </a:extLst>
          </p:cNvPr>
          <p:cNvSpPr>
            <a:spLocks noGrp="1"/>
          </p:cNvSpPr>
          <p:nvPr>
            <p:ph type="title"/>
          </p:nvPr>
        </p:nvSpPr>
        <p:spPr/>
        <p:txBody>
          <a:bodyPr/>
          <a:lstStyle/>
          <a:p>
            <a:r>
              <a:rPr lang="en-US" dirty="0"/>
              <a:t>Repayment of rent under 9 employees </a:t>
            </a:r>
          </a:p>
        </p:txBody>
      </p:sp>
      <p:sp>
        <p:nvSpPr>
          <p:cNvPr id="3" name="Content Placeholder 2">
            <a:extLst>
              <a:ext uri="{FF2B5EF4-FFF2-40B4-BE49-F238E27FC236}">
                <a16:creationId xmlns:a16="http://schemas.microsoft.com/office/drawing/2014/main" id="{884A5727-B62A-41A9-95C6-04D4F2E92DD4}"/>
              </a:ext>
            </a:extLst>
          </p:cNvPr>
          <p:cNvSpPr>
            <a:spLocks noGrp="1"/>
          </p:cNvSpPr>
          <p:nvPr>
            <p:ph idx="1"/>
          </p:nvPr>
        </p:nvSpPr>
        <p:spPr/>
        <p:txBody>
          <a:bodyPr/>
          <a:lstStyle/>
          <a:p>
            <a:r>
              <a:rPr lang="en-US" dirty="0"/>
              <a:t>A. Commercial Tenants with nine Employees or fewer shall have 12 months following the end of the Moratorium to repay their Landlords for rent and related charges which came due but were unpaid during the Moratorium. Tenants are not required to pay rent or charges due immediately upon expiration of the Moratorium, nor agree to a payment plan or make payments according to a schedule mandated or requested by a Landlord.</a:t>
            </a:r>
          </a:p>
        </p:txBody>
      </p:sp>
    </p:spTree>
    <p:extLst>
      <p:ext uri="{BB962C8B-B14F-4D97-AF65-F5344CB8AC3E}">
        <p14:creationId xmlns:p14="http://schemas.microsoft.com/office/powerpoint/2010/main" val="3647979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C50CC-6933-423E-84C3-24A9C4B7C997}"/>
              </a:ext>
            </a:extLst>
          </p:cNvPr>
          <p:cNvSpPr>
            <a:spLocks noGrp="1"/>
          </p:cNvSpPr>
          <p:nvPr>
            <p:ph type="title"/>
          </p:nvPr>
        </p:nvSpPr>
        <p:spPr/>
        <p:txBody>
          <a:bodyPr/>
          <a:lstStyle/>
          <a:p>
            <a:r>
              <a:rPr lang="en-US" dirty="0"/>
              <a:t>Repayment of rent over 9 employees </a:t>
            </a:r>
          </a:p>
        </p:txBody>
      </p:sp>
      <p:sp>
        <p:nvSpPr>
          <p:cNvPr id="3" name="Content Placeholder 2">
            <a:extLst>
              <a:ext uri="{FF2B5EF4-FFF2-40B4-BE49-F238E27FC236}">
                <a16:creationId xmlns:a16="http://schemas.microsoft.com/office/drawing/2014/main" id="{4DA193DA-9960-4B6C-89BD-1974005FC99F}"/>
              </a:ext>
            </a:extLst>
          </p:cNvPr>
          <p:cNvSpPr>
            <a:spLocks noGrp="1"/>
          </p:cNvSpPr>
          <p:nvPr>
            <p:ph idx="1"/>
          </p:nvPr>
        </p:nvSpPr>
        <p:spPr/>
        <p:txBody>
          <a:bodyPr/>
          <a:lstStyle/>
          <a:p>
            <a:r>
              <a:rPr lang="en-US" dirty="0"/>
              <a:t>B. Commercial Tenants with ten or more, but fewer than 100, Employees shall have six months following the expiration of the Moratorium to pay rent and related charges which came due but were unpaid during the Moratorium. Tenants shall make such payments in six equal monthly installments, unless the Tenant and Landlord agree to an alternate payment schedule.</a:t>
            </a:r>
          </a:p>
        </p:txBody>
      </p:sp>
    </p:spTree>
    <p:extLst>
      <p:ext uri="{BB962C8B-B14F-4D97-AF65-F5344CB8AC3E}">
        <p14:creationId xmlns:p14="http://schemas.microsoft.com/office/powerpoint/2010/main" val="2714244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66BF-1C24-4580-9574-876A860442A6}"/>
              </a:ext>
            </a:extLst>
          </p:cNvPr>
          <p:cNvSpPr>
            <a:spLocks noGrp="1"/>
          </p:cNvSpPr>
          <p:nvPr>
            <p:ph type="title"/>
          </p:nvPr>
        </p:nvSpPr>
        <p:spPr/>
        <p:txBody>
          <a:bodyPr/>
          <a:lstStyle/>
          <a:p>
            <a:r>
              <a:rPr lang="en-US" dirty="0"/>
              <a:t>2021 real estate hot topic – </a:t>
            </a:r>
            <a:r>
              <a:rPr lang="en-US" dirty="0" err="1"/>
              <a:t>adu’s</a:t>
            </a:r>
            <a:r>
              <a:rPr lang="en-US" dirty="0"/>
              <a:t> </a:t>
            </a:r>
          </a:p>
        </p:txBody>
      </p:sp>
      <p:sp>
        <p:nvSpPr>
          <p:cNvPr id="3" name="Content Placeholder 2">
            <a:extLst>
              <a:ext uri="{FF2B5EF4-FFF2-40B4-BE49-F238E27FC236}">
                <a16:creationId xmlns:a16="http://schemas.microsoft.com/office/drawing/2014/main" id="{C862F627-F02B-42D3-9CFC-D466F98A8F21}"/>
              </a:ext>
            </a:extLst>
          </p:cNvPr>
          <p:cNvSpPr>
            <a:spLocks noGrp="1"/>
          </p:cNvSpPr>
          <p:nvPr>
            <p:ph idx="1"/>
          </p:nvPr>
        </p:nvSpPr>
        <p:spPr/>
        <p:txBody>
          <a:bodyPr>
            <a:normAutofit/>
          </a:bodyPr>
          <a:lstStyle/>
          <a:p>
            <a:r>
              <a:rPr lang="en-US" dirty="0"/>
              <a:t>ADU FOR 2020 – </a:t>
            </a:r>
            <a:r>
              <a:rPr lang="en-US" dirty="0">
                <a:hlinkClick r:id="rId2"/>
              </a:rPr>
              <a:t>https://www.hcd.ca.gov/policy-research/accessorydwellingunits.shtml</a:t>
            </a:r>
            <a:r>
              <a:rPr lang="en-US" dirty="0"/>
              <a:t> </a:t>
            </a:r>
          </a:p>
          <a:p>
            <a:r>
              <a:rPr lang="en-US" dirty="0"/>
              <a:t>See Arcadia link: </a:t>
            </a:r>
            <a:r>
              <a:rPr lang="en-US" dirty="0">
                <a:hlinkClick r:id="rId3"/>
              </a:rPr>
              <a:t>https://www.arcadiaca.gov/Shape%20Arcadia/Development%20Services/zoning/ADU%20Development%20Standards%20-%201-20.pdf</a:t>
            </a:r>
            <a:r>
              <a:rPr lang="en-US" dirty="0"/>
              <a:t> </a:t>
            </a:r>
          </a:p>
          <a:p>
            <a:r>
              <a:rPr lang="en-US" dirty="0"/>
              <a:t>AB 3182 provides a "deemed approved" provision for ADU applications.  </a:t>
            </a:r>
          </a:p>
        </p:txBody>
      </p:sp>
    </p:spTree>
    <p:extLst>
      <p:ext uri="{BB962C8B-B14F-4D97-AF65-F5344CB8AC3E}">
        <p14:creationId xmlns:p14="http://schemas.microsoft.com/office/powerpoint/2010/main" val="410303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C6BE-72C5-4993-9682-58A5724D70D7}"/>
              </a:ext>
            </a:extLst>
          </p:cNvPr>
          <p:cNvSpPr>
            <a:spLocks noGrp="1"/>
          </p:cNvSpPr>
          <p:nvPr>
            <p:ph type="title"/>
          </p:nvPr>
        </p:nvSpPr>
        <p:spPr/>
        <p:txBody>
          <a:bodyPr/>
          <a:lstStyle/>
          <a:p>
            <a:r>
              <a:rPr lang="en-US" dirty="0"/>
              <a:t>FUTURE PROJECTIONS - 2021 </a:t>
            </a:r>
          </a:p>
        </p:txBody>
      </p:sp>
      <p:sp>
        <p:nvSpPr>
          <p:cNvPr id="3" name="Content Placeholder 2">
            <a:extLst>
              <a:ext uri="{FF2B5EF4-FFF2-40B4-BE49-F238E27FC236}">
                <a16:creationId xmlns:a16="http://schemas.microsoft.com/office/drawing/2014/main" id="{71E1FF23-B1A8-4FE2-AE99-83988C0F3BC0}"/>
              </a:ext>
            </a:extLst>
          </p:cNvPr>
          <p:cNvSpPr>
            <a:spLocks noGrp="1"/>
          </p:cNvSpPr>
          <p:nvPr>
            <p:ph idx="1"/>
          </p:nvPr>
        </p:nvSpPr>
        <p:spPr/>
        <p:txBody>
          <a:bodyPr/>
          <a:lstStyle/>
          <a:p>
            <a:r>
              <a:rPr lang="en-US" dirty="0"/>
              <a:t>1. Real estate market remained HOT because of the interest rate BUT once there is an increase in the interest rate, people will NOT buy. </a:t>
            </a:r>
          </a:p>
          <a:p>
            <a:r>
              <a:rPr lang="en-US" dirty="0"/>
              <a:t>2. Significant DECREASE of foreign money into the United States. Congress immigration are proposing laws that specifically target mainland Chinese. (Recent laws say that if you were involved in the communist party you cannot be admitted or become a US citizen). Will China retaliate? </a:t>
            </a:r>
          </a:p>
          <a:p>
            <a:r>
              <a:rPr lang="en-US" dirty="0"/>
              <a:t>3. </a:t>
            </a:r>
            <a:r>
              <a:rPr lang="en-US" dirty="0" err="1"/>
              <a:t>Covid</a:t>
            </a:r>
            <a:r>
              <a:rPr lang="en-US" dirty="0"/>
              <a:t> vaccine. End of 2021. – Travel into and out of United States? </a:t>
            </a:r>
          </a:p>
        </p:txBody>
      </p:sp>
    </p:spTree>
    <p:extLst>
      <p:ext uri="{BB962C8B-B14F-4D97-AF65-F5344CB8AC3E}">
        <p14:creationId xmlns:p14="http://schemas.microsoft.com/office/powerpoint/2010/main" val="3767379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2B3B0-DF8A-4648-95C5-0F7FEF0E37C4}"/>
              </a:ext>
            </a:extLst>
          </p:cNvPr>
          <p:cNvSpPr>
            <a:spLocks noGrp="1"/>
          </p:cNvSpPr>
          <p:nvPr>
            <p:ph type="title"/>
          </p:nvPr>
        </p:nvSpPr>
        <p:spPr/>
        <p:txBody>
          <a:bodyPr/>
          <a:lstStyle/>
          <a:p>
            <a:r>
              <a:rPr lang="en-US" dirty="0"/>
              <a:t>FUTURE PROJECTIONS - 2021 </a:t>
            </a:r>
          </a:p>
        </p:txBody>
      </p:sp>
      <p:sp>
        <p:nvSpPr>
          <p:cNvPr id="3" name="Content Placeholder 2">
            <a:extLst>
              <a:ext uri="{FF2B5EF4-FFF2-40B4-BE49-F238E27FC236}">
                <a16:creationId xmlns:a16="http://schemas.microsoft.com/office/drawing/2014/main" id="{55EBAF8B-7E01-4C3A-AB06-856E2645712A}"/>
              </a:ext>
            </a:extLst>
          </p:cNvPr>
          <p:cNvSpPr>
            <a:spLocks noGrp="1"/>
          </p:cNvSpPr>
          <p:nvPr>
            <p:ph idx="1"/>
          </p:nvPr>
        </p:nvSpPr>
        <p:spPr/>
        <p:txBody>
          <a:bodyPr/>
          <a:lstStyle/>
          <a:p>
            <a:r>
              <a:rPr lang="en-US" dirty="0"/>
              <a:t>4. Proposition 15 LOST. That means that commercial property taxes remain and stays the same as before. However, will local cities suffer? * Catch-All Amazon</a:t>
            </a:r>
          </a:p>
        </p:txBody>
      </p:sp>
      <p:pic>
        <p:nvPicPr>
          <p:cNvPr id="4" name="Picture 3">
            <a:extLst>
              <a:ext uri="{FF2B5EF4-FFF2-40B4-BE49-F238E27FC236}">
                <a16:creationId xmlns:a16="http://schemas.microsoft.com/office/drawing/2014/main" id="{07B41E0A-7B72-4934-B266-E1C824D7838C}"/>
              </a:ext>
            </a:extLst>
          </p:cNvPr>
          <p:cNvPicPr>
            <a:picLocks noChangeAspect="1"/>
          </p:cNvPicPr>
          <p:nvPr/>
        </p:nvPicPr>
        <p:blipFill>
          <a:blip r:embed="rId2"/>
          <a:stretch>
            <a:fillRect/>
          </a:stretch>
        </p:blipFill>
        <p:spPr>
          <a:xfrm>
            <a:off x="2751939" y="3223844"/>
            <a:ext cx="6040369" cy="3403881"/>
          </a:xfrm>
          <a:prstGeom prst="rect">
            <a:avLst/>
          </a:prstGeom>
        </p:spPr>
      </p:pic>
    </p:spTree>
    <p:extLst>
      <p:ext uri="{BB962C8B-B14F-4D97-AF65-F5344CB8AC3E}">
        <p14:creationId xmlns:p14="http://schemas.microsoft.com/office/powerpoint/2010/main" val="792240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D8E0E-1311-400A-A19D-1E651DEA1FAA}"/>
              </a:ext>
            </a:extLst>
          </p:cNvPr>
          <p:cNvSpPr>
            <a:spLocks noGrp="1"/>
          </p:cNvSpPr>
          <p:nvPr>
            <p:ph type="title"/>
          </p:nvPr>
        </p:nvSpPr>
        <p:spPr/>
        <p:txBody>
          <a:bodyPr/>
          <a:lstStyle/>
          <a:p>
            <a:r>
              <a:rPr lang="en-US" dirty="0"/>
              <a:t>Property taxes do not make you rich. Argument to amend proposition 13</a:t>
            </a:r>
          </a:p>
        </p:txBody>
      </p:sp>
      <p:pic>
        <p:nvPicPr>
          <p:cNvPr id="4" name="Content Placeholder 3">
            <a:extLst>
              <a:ext uri="{FF2B5EF4-FFF2-40B4-BE49-F238E27FC236}">
                <a16:creationId xmlns:a16="http://schemas.microsoft.com/office/drawing/2014/main" id="{48165829-FFC0-4989-87F9-AD716ECF05B6}"/>
              </a:ext>
            </a:extLst>
          </p:cNvPr>
          <p:cNvPicPr>
            <a:picLocks noGrp="1" noChangeAspect="1"/>
          </p:cNvPicPr>
          <p:nvPr>
            <p:ph idx="1"/>
          </p:nvPr>
        </p:nvPicPr>
        <p:blipFill>
          <a:blip r:embed="rId2"/>
          <a:stretch>
            <a:fillRect/>
          </a:stretch>
        </p:blipFill>
        <p:spPr>
          <a:xfrm>
            <a:off x="2944029" y="2249488"/>
            <a:ext cx="6300768" cy="3541712"/>
          </a:xfrm>
          <a:prstGeom prst="rect">
            <a:avLst/>
          </a:prstGeom>
        </p:spPr>
      </p:pic>
    </p:spTree>
    <p:extLst>
      <p:ext uri="{BB962C8B-B14F-4D97-AF65-F5344CB8AC3E}">
        <p14:creationId xmlns:p14="http://schemas.microsoft.com/office/powerpoint/2010/main" val="1164976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8D982-23E3-4072-8C60-90F947E38EA9}"/>
              </a:ext>
            </a:extLst>
          </p:cNvPr>
          <p:cNvSpPr>
            <a:spLocks noGrp="1"/>
          </p:cNvSpPr>
          <p:nvPr>
            <p:ph type="title"/>
          </p:nvPr>
        </p:nvSpPr>
        <p:spPr/>
        <p:txBody>
          <a:bodyPr>
            <a:normAutofit/>
          </a:bodyPr>
          <a:lstStyle/>
          <a:p>
            <a:r>
              <a:rPr lang="en-US" dirty="0"/>
              <a:t>2021 projections – PROSPECT CLIENTS over 55 BECAUSE OF THE PASSAGE OF PROPOSITION 19 </a:t>
            </a:r>
          </a:p>
        </p:txBody>
      </p:sp>
      <p:sp>
        <p:nvSpPr>
          <p:cNvPr id="3" name="Content Placeholder 2">
            <a:extLst>
              <a:ext uri="{FF2B5EF4-FFF2-40B4-BE49-F238E27FC236}">
                <a16:creationId xmlns:a16="http://schemas.microsoft.com/office/drawing/2014/main" id="{7B3BD104-9B1F-45A8-B183-DF050C08224B}"/>
              </a:ext>
            </a:extLst>
          </p:cNvPr>
          <p:cNvSpPr>
            <a:spLocks noGrp="1"/>
          </p:cNvSpPr>
          <p:nvPr>
            <p:ph idx="1"/>
          </p:nvPr>
        </p:nvSpPr>
        <p:spPr/>
        <p:txBody>
          <a:bodyPr>
            <a:normAutofit fontScale="55000" lnSpcReduction="20000"/>
          </a:bodyPr>
          <a:lstStyle/>
          <a:p>
            <a:pPr>
              <a:buFont typeface="Wingdings" panose="05000000000000000000" pitchFamily="2" charset="2"/>
              <a:buChar char="q"/>
            </a:pPr>
            <a:r>
              <a:rPr lang="en-US" altLang="en-US" sz="2400" b="1" dirty="0"/>
              <a:t>INTRO</a:t>
            </a:r>
            <a:r>
              <a:rPr lang="en-US" altLang="en-US" sz="2400" dirty="0"/>
              <a:t>. Currently if the person is age 55 or disabled they can transfer the value of their home to another home in the same county without increasing the property tax. </a:t>
            </a:r>
          </a:p>
          <a:p>
            <a:pPr>
              <a:buFont typeface="Wingdings" panose="05000000000000000000" pitchFamily="2" charset="2"/>
              <a:buChar char="q"/>
            </a:pPr>
            <a:r>
              <a:rPr lang="en-US" altLang="en-US" sz="2400" dirty="0"/>
              <a:t>As of 2020, 10 counties in California had adopted ordinances to accept the tax transfers of qualified homeowners age 55 or older from the other counties allowing tax transfers between counties. For example, a person age 55 or older who sold a house in Los Angeles County would be allowed to transfer their original home's taxable value to their new home in San Diego County, assuming the new home was of equal or lesser value than the original home.  </a:t>
            </a:r>
          </a:p>
          <a:p>
            <a:pPr>
              <a:buFont typeface="Wingdings" panose="05000000000000000000" pitchFamily="2" charset="2"/>
              <a:buChar char="q"/>
            </a:pPr>
            <a:r>
              <a:rPr lang="en-US" altLang="en-US" sz="2400" dirty="0"/>
              <a:t>Impact is clear: If approved by voters, California homeowners who are 55 or older (or disabled or by wildfire) can purchase a new home and keep their property tax payment at the same level or a reduced rate — depending on the value of the new house. This expands a long-standing program that is available only in a few counties or if they are disabled or disaster has occurred. </a:t>
            </a:r>
          </a:p>
          <a:p>
            <a:pPr>
              <a:buFont typeface="Wingdings" panose="05000000000000000000" pitchFamily="2" charset="2"/>
              <a:buChar char="q"/>
            </a:pPr>
            <a:r>
              <a:rPr lang="en-US" altLang="en-US" sz="2400" dirty="0"/>
              <a:t>Older Californians who might otherwise be reluctant to change homes and pay higher property taxes would receive a new break. This would allow them to do it THREE times during their lifetime. </a:t>
            </a:r>
          </a:p>
          <a:p>
            <a:pPr>
              <a:buFont typeface="Wingdings" panose="05000000000000000000" pitchFamily="2" charset="2"/>
              <a:buChar char="q"/>
            </a:pPr>
            <a:r>
              <a:rPr lang="en-US" altLang="en-US" sz="2400" dirty="0"/>
              <a:t>FURTHER, the current law allows for properties to pass from parent to child (intrafamily transfers tax free). </a:t>
            </a:r>
          </a:p>
          <a:p>
            <a:pPr>
              <a:buFont typeface="Wingdings" panose="05000000000000000000" pitchFamily="2" charset="2"/>
              <a:buChar char="q"/>
            </a:pPr>
            <a:r>
              <a:rPr lang="en-US" altLang="en-US" sz="2400" dirty="0"/>
              <a:t>Impact is clear: This would no longer be available if not a primary residence. </a:t>
            </a:r>
          </a:p>
          <a:p>
            <a:endParaRPr lang="en-US" dirty="0"/>
          </a:p>
        </p:txBody>
      </p:sp>
    </p:spTree>
    <p:extLst>
      <p:ext uri="{BB962C8B-B14F-4D97-AF65-F5344CB8AC3E}">
        <p14:creationId xmlns:p14="http://schemas.microsoft.com/office/powerpoint/2010/main" val="1860614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3CD1F-37DE-4F0C-9353-821E41159B0D}"/>
              </a:ext>
            </a:extLst>
          </p:cNvPr>
          <p:cNvSpPr>
            <a:spLocks noGrp="1"/>
          </p:cNvSpPr>
          <p:nvPr>
            <p:ph type="title"/>
          </p:nvPr>
        </p:nvSpPr>
        <p:spPr/>
        <p:txBody>
          <a:bodyPr/>
          <a:lstStyle/>
          <a:p>
            <a:r>
              <a:rPr lang="en-US" altLang="en-US" b="1" dirty="0"/>
              <a:t>Prop 19: Conclusions </a:t>
            </a:r>
            <a:endParaRPr lang="en-US" dirty="0"/>
          </a:p>
        </p:txBody>
      </p:sp>
      <p:sp>
        <p:nvSpPr>
          <p:cNvPr id="3" name="Content Placeholder 2">
            <a:extLst>
              <a:ext uri="{FF2B5EF4-FFF2-40B4-BE49-F238E27FC236}">
                <a16:creationId xmlns:a16="http://schemas.microsoft.com/office/drawing/2014/main" id="{5C8E2BB2-D928-4304-A1BA-03AEAD3139BB}"/>
              </a:ext>
            </a:extLst>
          </p:cNvPr>
          <p:cNvSpPr>
            <a:spLocks noGrp="1"/>
          </p:cNvSpPr>
          <p:nvPr>
            <p:ph idx="1"/>
          </p:nvPr>
        </p:nvSpPr>
        <p:spPr/>
        <p:txBody>
          <a:bodyPr/>
          <a:lstStyle/>
          <a:p>
            <a:pPr>
              <a:buFont typeface="Wingdings" panose="05000000000000000000" pitchFamily="2" charset="2"/>
              <a:buChar char="q"/>
              <a:defRPr/>
            </a:pPr>
            <a:r>
              <a:rPr lang="en-US" sz="2400" b="1" dirty="0"/>
              <a:t>Potential Impact: </a:t>
            </a:r>
            <a:r>
              <a:rPr lang="en-US" sz="2400" dirty="0"/>
              <a:t>Californians who are 55 and older, disabled, or displaced by wildfires, could carry their existing, lower property tax rates to new homes anywhere in the state. </a:t>
            </a:r>
          </a:p>
          <a:p>
            <a:pPr>
              <a:buFont typeface="Wingdings" panose="05000000000000000000" pitchFamily="2" charset="2"/>
              <a:buChar char="q"/>
              <a:defRPr/>
            </a:pPr>
            <a:r>
              <a:rPr lang="en-US" sz="2400" dirty="0"/>
              <a:t>Up to three times in one’s lifetime. </a:t>
            </a:r>
          </a:p>
          <a:p>
            <a:pPr>
              <a:buFont typeface="Wingdings" panose="05000000000000000000" pitchFamily="2" charset="2"/>
              <a:buChar char="q"/>
              <a:defRPr/>
            </a:pPr>
            <a:r>
              <a:rPr lang="en-US" sz="2400" dirty="0"/>
              <a:t>Will create more movement in the State of California which is healthy for older individuals. </a:t>
            </a:r>
          </a:p>
          <a:p>
            <a:endParaRPr lang="en-US" dirty="0"/>
          </a:p>
        </p:txBody>
      </p:sp>
    </p:spTree>
    <p:extLst>
      <p:ext uri="{BB962C8B-B14F-4D97-AF65-F5344CB8AC3E}">
        <p14:creationId xmlns:p14="http://schemas.microsoft.com/office/powerpoint/2010/main" val="337117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0CB2153-B72C-43B6-8944-D79BBB2E619F}"/>
              </a:ext>
            </a:extLst>
          </p:cNvPr>
          <p:cNvSpPr>
            <a:spLocks noGrp="1"/>
          </p:cNvSpPr>
          <p:nvPr>
            <p:ph type="title"/>
          </p:nvPr>
        </p:nvSpPr>
        <p:spPr/>
        <p:txBody>
          <a:bodyPr/>
          <a:lstStyle/>
          <a:p>
            <a:pPr eaLnBrk="1" hangingPunct="1"/>
            <a:r>
              <a:rPr lang="en-US" altLang="en-US" b="1"/>
              <a:t>Disclaimer</a:t>
            </a:r>
            <a:br>
              <a:rPr lang="en-US" altLang="en-US" b="1"/>
            </a:br>
            <a:endParaRPr lang="en-US" altLang="en-US"/>
          </a:p>
        </p:txBody>
      </p:sp>
      <p:sp>
        <p:nvSpPr>
          <p:cNvPr id="24579" name="Content Placeholder 2">
            <a:extLst>
              <a:ext uri="{FF2B5EF4-FFF2-40B4-BE49-F238E27FC236}">
                <a16:creationId xmlns:a16="http://schemas.microsoft.com/office/drawing/2014/main" id="{F7AA3943-DF02-4C1F-B05F-11CA2E3B8D99}"/>
              </a:ext>
            </a:extLst>
          </p:cNvPr>
          <p:cNvSpPr>
            <a:spLocks noGrp="1"/>
          </p:cNvSpPr>
          <p:nvPr>
            <p:ph idx="1"/>
          </p:nvPr>
        </p:nvSpPr>
        <p:spPr/>
        <p:txBody>
          <a:bodyPr/>
          <a:lstStyle/>
          <a:p>
            <a:pPr eaLnBrk="1" hangingPunct="1"/>
            <a:r>
              <a:rPr lang="en-US" altLang="en-US" dirty="0"/>
              <a:t>This presentation outline and the presentation itself are for </a:t>
            </a:r>
            <a:r>
              <a:rPr lang="en-US" altLang="en-US" i="1" dirty="0"/>
              <a:t>general </a:t>
            </a:r>
            <a:r>
              <a:rPr lang="en-US" altLang="en-US" dirty="0"/>
              <a:t>educational purposes only and are not intended to provide </a:t>
            </a:r>
            <a:r>
              <a:rPr lang="en-US" altLang="en-US" i="1" dirty="0"/>
              <a:t>specific </a:t>
            </a:r>
            <a:r>
              <a:rPr lang="en-US" altLang="en-US" dirty="0"/>
              <a:t>guidance or legal advice about what to do or not to do in any particular case. You should not rely on this general information to make decisions about specific matters.</a:t>
            </a:r>
          </a:p>
          <a:p>
            <a:pPr eaLnBrk="1" hangingPunct="1"/>
            <a:r>
              <a:rPr lang="en-US" altLang="en-US" dirty="0"/>
              <a:t>Although Paul Cheng is an elected official for the City of Arcadia he does NOT represent the City of Arcadia for purposes of this lecture. </a:t>
            </a:r>
          </a:p>
          <a:p>
            <a:pPr eaLnBrk="1" hangingPunct="1"/>
            <a:endParaRPr lang="en-US" altLang="en-US" dirty="0"/>
          </a:p>
        </p:txBody>
      </p:sp>
      <p:sp>
        <p:nvSpPr>
          <p:cNvPr id="5" name="Footer Placeholder 4">
            <a:extLst>
              <a:ext uri="{FF2B5EF4-FFF2-40B4-BE49-F238E27FC236}">
                <a16:creationId xmlns:a16="http://schemas.microsoft.com/office/drawing/2014/main" id="{22599FB2-332D-4445-8BC9-A41650DF3582}"/>
              </a:ext>
            </a:extLst>
          </p:cNvPr>
          <p:cNvSpPr>
            <a:spLocks noGrp="1"/>
          </p:cNvSpPr>
          <p:nvPr>
            <p:ph type="ftr" sz="quarter" idx="11"/>
          </p:nvPr>
        </p:nvSpPr>
        <p:spPr/>
        <p:txBody>
          <a:bodyPr/>
          <a:lstStyle/>
          <a:p>
            <a:pPr>
              <a:defRPr/>
            </a:pPr>
            <a:r>
              <a:rPr lang="en-US"/>
              <a:t>(C) 626.356.8880 | www.PPRCLaw.com </a:t>
            </a:r>
            <a:endParaRPr lang="en-US" dirty="0"/>
          </a:p>
        </p:txBody>
      </p:sp>
      <p:sp>
        <p:nvSpPr>
          <p:cNvPr id="24581" name="Slide Number Placeholder 3">
            <a:extLst>
              <a:ext uri="{FF2B5EF4-FFF2-40B4-BE49-F238E27FC236}">
                <a16:creationId xmlns:a16="http://schemas.microsoft.com/office/drawing/2014/main" id="{24942399-D103-4C4E-AF62-C06677B8188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FontTx/>
              <a:buNone/>
            </a:pPr>
            <a:fld id="{0ED0C2D4-35B0-41CA-B8B1-ACBAAA526D5A}" type="slidenum">
              <a:rPr lang="en-US" altLang="en-US" sz="3600">
                <a:solidFill>
                  <a:srgbClr val="FFFFFF"/>
                </a:solidFill>
              </a:rPr>
              <a:pPr>
                <a:lnSpc>
                  <a:spcPct val="100000"/>
                </a:lnSpc>
                <a:spcBef>
                  <a:spcPct val="0"/>
                </a:spcBef>
                <a:buFontTx/>
                <a:buNone/>
              </a:pPr>
              <a:t>3</a:t>
            </a:fld>
            <a:endParaRPr lang="en-US" altLang="en-US" sz="3600">
              <a:solidFill>
                <a:srgbClr val="FFFFFF"/>
              </a:solidFill>
            </a:endParaRPr>
          </a:p>
        </p:txBody>
      </p:sp>
      <p:pic>
        <p:nvPicPr>
          <p:cNvPr id="24582" name="Picture 2">
            <a:extLst>
              <a:ext uri="{FF2B5EF4-FFF2-40B4-BE49-F238E27FC236}">
                <a16:creationId xmlns:a16="http://schemas.microsoft.com/office/drawing/2014/main" id="{F3C2F083-2E60-4BB7-878B-694820847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5600" y="582613"/>
            <a:ext cx="1422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9E85-3ABC-42B2-B166-CE65ADD9B270}"/>
              </a:ext>
            </a:extLst>
          </p:cNvPr>
          <p:cNvSpPr>
            <a:spLocks noGrp="1"/>
          </p:cNvSpPr>
          <p:nvPr>
            <p:ph type="title"/>
          </p:nvPr>
        </p:nvSpPr>
        <p:spPr/>
        <p:txBody>
          <a:bodyPr/>
          <a:lstStyle/>
          <a:p>
            <a:r>
              <a:rPr lang="en-US" dirty="0"/>
              <a:t>Projection 5. Proposition 21 – failed but it is coming </a:t>
            </a:r>
          </a:p>
        </p:txBody>
      </p:sp>
      <p:sp>
        <p:nvSpPr>
          <p:cNvPr id="3" name="Content Placeholder 2">
            <a:extLst>
              <a:ext uri="{FF2B5EF4-FFF2-40B4-BE49-F238E27FC236}">
                <a16:creationId xmlns:a16="http://schemas.microsoft.com/office/drawing/2014/main" id="{20E07C6B-3158-4D8A-A58B-3F0CA8825547}"/>
              </a:ext>
            </a:extLst>
          </p:cNvPr>
          <p:cNvSpPr>
            <a:spLocks noGrp="1"/>
          </p:cNvSpPr>
          <p:nvPr>
            <p:ph idx="1"/>
          </p:nvPr>
        </p:nvSpPr>
        <p:spPr/>
        <p:txBody>
          <a:bodyPr/>
          <a:lstStyle/>
          <a:p>
            <a:r>
              <a:rPr lang="en-US" dirty="0"/>
              <a:t>Local governments could impose broader rent control on residential properties if this measure passed it would have and dissolved statewide limits on local rent control, which were imposed by the 1994 Costa-Hawkins Act.  </a:t>
            </a:r>
          </a:p>
          <a:p>
            <a:r>
              <a:rPr lang="en-US" dirty="0"/>
              <a:t>Non-STOP of state control over local issues. </a:t>
            </a:r>
          </a:p>
          <a:p>
            <a:endParaRPr lang="en-US" dirty="0"/>
          </a:p>
        </p:txBody>
      </p:sp>
    </p:spTree>
    <p:extLst>
      <p:ext uri="{BB962C8B-B14F-4D97-AF65-F5344CB8AC3E}">
        <p14:creationId xmlns:p14="http://schemas.microsoft.com/office/powerpoint/2010/main" val="2172804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9E55A5D3-BC2B-486B-B924-625DAA74EE35}"/>
              </a:ext>
            </a:extLst>
          </p:cNvPr>
          <p:cNvSpPr>
            <a:spLocks noGrp="1"/>
          </p:cNvSpPr>
          <p:nvPr>
            <p:ph idx="1"/>
          </p:nvPr>
        </p:nvSpPr>
        <p:spPr>
          <a:xfrm>
            <a:off x="2524126" y="5387975"/>
            <a:ext cx="6430963" cy="801688"/>
          </a:xfrm>
        </p:spPr>
        <p:txBody>
          <a:bodyPr>
            <a:normAutofit fontScale="92500" lnSpcReduction="10000"/>
          </a:bodyPr>
          <a:lstStyle/>
          <a:p>
            <a:pPr algn="ctr" eaLnBrk="1" hangingPunct="1">
              <a:buFont typeface="Wingdings" panose="05000000000000000000" pitchFamily="2" charset="2"/>
              <a:buNone/>
            </a:pPr>
            <a:r>
              <a:rPr lang="en-US" altLang="en-US" sz="1800" b="1">
                <a:latin typeface="Constantia" panose="02030602050306030303" pitchFamily="18" charset="0"/>
              </a:rPr>
              <a:t>790 E. Colorado Blvd., STE 260, Pasadena, CA 91101 </a:t>
            </a:r>
          </a:p>
          <a:p>
            <a:pPr algn="ctr" eaLnBrk="1" hangingPunct="1">
              <a:buFont typeface="Arial" panose="020B0604020202020204" pitchFamily="34" charset="0"/>
              <a:buNone/>
            </a:pPr>
            <a:r>
              <a:rPr lang="en-US" altLang="en-US" sz="1800" b="1">
                <a:latin typeface="Constantia" panose="02030602050306030303" pitchFamily="18" charset="0"/>
              </a:rPr>
              <a:t>Toll-Free: (888) 356-4937 | www.PPRCLaw.com</a:t>
            </a:r>
          </a:p>
        </p:txBody>
      </p:sp>
      <p:sp>
        <p:nvSpPr>
          <p:cNvPr id="6" name="Footer Placeholder 5">
            <a:extLst>
              <a:ext uri="{FF2B5EF4-FFF2-40B4-BE49-F238E27FC236}">
                <a16:creationId xmlns:a16="http://schemas.microsoft.com/office/drawing/2014/main" id="{5DE9DEB2-E6F4-42E8-AB83-B2E7DF3F3DA6}"/>
              </a:ext>
            </a:extLst>
          </p:cNvPr>
          <p:cNvSpPr>
            <a:spLocks noGrp="1"/>
          </p:cNvSpPr>
          <p:nvPr>
            <p:ph type="ftr" sz="quarter" idx="11"/>
          </p:nvPr>
        </p:nvSpPr>
        <p:spPr>
          <a:xfrm>
            <a:off x="1741489" y="6300789"/>
            <a:ext cx="4833937" cy="365125"/>
          </a:xfrm>
        </p:spPr>
        <p:txBody>
          <a:bodyPr/>
          <a:lstStyle/>
          <a:p>
            <a:pPr>
              <a:defRPr/>
            </a:pPr>
            <a:r>
              <a:rPr lang="en-US" dirty="0"/>
              <a:t>(C) LAW OFFICES OF PAUL P. CHENG Contact (626) 356-8880</a:t>
            </a:r>
          </a:p>
        </p:txBody>
      </p:sp>
      <p:sp>
        <p:nvSpPr>
          <p:cNvPr id="20484" name="Slide Number Placeholder 3">
            <a:extLst>
              <a:ext uri="{FF2B5EF4-FFF2-40B4-BE49-F238E27FC236}">
                <a16:creationId xmlns:a16="http://schemas.microsoft.com/office/drawing/2014/main" id="{CD7796B3-12D6-4340-BBFD-4DF8567619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FontTx/>
              <a:buNone/>
            </a:pPr>
            <a:fld id="{23B825D2-8BCB-46DA-BB30-42394CDFD76A}" type="slidenum">
              <a:rPr lang="en-US" altLang="en-US" sz="3600">
                <a:latin typeface="Arial" panose="020B0604020202020204" pitchFamily="34" charset="0"/>
              </a:rPr>
              <a:pPr>
                <a:lnSpc>
                  <a:spcPct val="100000"/>
                </a:lnSpc>
                <a:spcBef>
                  <a:spcPct val="0"/>
                </a:spcBef>
                <a:buFontTx/>
                <a:buNone/>
              </a:pPr>
              <a:t>31</a:t>
            </a:fld>
            <a:endParaRPr lang="en-US" altLang="en-US" sz="3600">
              <a:latin typeface="Arial" panose="020B0604020202020204" pitchFamily="34" charset="0"/>
            </a:endParaRPr>
          </a:p>
        </p:txBody>
      </p:sp>
      <p:pic>
        <p:nvPicPr>
          <p:cNvPr id="20485" name="Picture 1">
            <a:extLst>
              <a:ext uri="{FF2B5EF4-FFF2-40B4-BE49-F238E27FC236}">
                <a16:creationId xmlns:a16="http://schemas.microsoft.com/office/drawing/2014/main" id="{7C8C675A-E709-4681-AC51-5BFC0D709C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884238"/>
            <a:ext cx="53149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a:extLst>
              <a:ext uri="{FF2B5EF4-FFF2-40B4-BE49-F238E27FC236}">
                <a16:creationId xmlns:a16="http://schemas.microsoft.com/office/drawing/2014/main" id="{954F4833-CDFC-4562-B3C2-3B0207190D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45626" y="6180138"/>
            <a:ext cx="11223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2">
            <a:extLst>
              <a:ext uri="{FF2B5EF4-FFF2-40B4-BE49-F238E27FC236}">
                <a16:creationId xmlns:a16="http://schemas.microsoft.com/office/drawing/2014/main" id="{9B62C510-6ADD-4B47-BA80-6BACFCB818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1" y="1966913"/>
            <a:ext cx="5033963"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
            <a:extLst>
              <a:ext uri="{FF2B5EF4-FFF2-40B4-BE49-F238E27FC236}">
                <a16:creationId xmlns:a16="http://schemas.microsoft.com/office/drawing/2014/main" id="{72B1E719-F047-43F8-8C50-4E0DA322D2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2764" y="687389"/>
            <a:ext cx="12080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7">
            <a:extLst>
              <a:ext uri="{FF2B5EF4-FFF2-40B4-BE49-F238E27FC236}">
                <a16:creationId xmlns:a16="http://schemas.microsoft.com/office/drawing/2014/main" id="{7100E392-6E76-4F1D-AFD7-46D4098B70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1076" y="6189663"/>
            <a:ext cx="20240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061532"/>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B8311-AEA8-4B3B-9795-5171F290FDA7}"/>
              </a:ext>
            </a:extLst>
          </p:cNvPr>
          <p:cNvSpPr>
            <a:spLocks noGrp="1"/>
          </p:cNvSpPr>
          <p:nvPr>
            <p:ph type="title"/>
          </p:nvPr>
        </p:nvSpPr>
        <p:spPr/>
        <p:txBody>
          <a:bodyPr/>
          <a:lstStyle/>
          <a:p>
            <a:r>
              <a:rPr lang="en-US" dirty="0"/>
              <a:t>Lecture plan </a:t>
            </a:r>
          </a:p>
        </p:txBody>
      </p:sp>
      <p:sp>
        <p:nvSpPr>
          <p:cNvPr id="3" name="Content Placeholder 2">
            <a:extLst>
              <a:ext uri="{FF2B5EF4-FFF2-40B4-BE49-F238E27FC236}">
                <a16:creationId xmlns:a16="http://schemas.microsoft.com/office/drawing/2014/main" id="{344ABA34-0257-4992-9B54-D5554652C906}"/>
              </a:ext>
            </a:extLst>
          </p:cNvPr>
          <p:cNvSpPr>
            <a:spLocks noGrp="1"/>
          </p:cNvSpPr>
          <p:nvPr>
            <p:ph idx="1"/>
          </p:nvPr>
        </p:nvSpPr>
        <p:spPr/>
        <p:txBody>
          <a:bodyPr/>
          <a:lstStyle/>
          <a:p>
            <a:r>
              <a:rPr lang="en-US" dirty="0"/>
              <a:t>1. Current laws during a </a:t>
            </a:r>
            <a:r>
              <a:rPr lang="en-US" dirty="0" err="1"/>
              <a:t>Covid</a:t>
            </a:r>
            <a:r>
              <a:rPr lang="en-US" dirty="0"/>
              <a:t> era regarding real estate – eviction  </a:t>
            </a:r>
          </a:p>
          <a:p>
            <a:r>
              <a:rPr lang="en-US" dirty="0"/>
              <a:t>2. Future 2021 laws related to real estate – ADU </a:t>
            </a:r>
          </a:p>
          <a:p>
            <a:r>
              <a:rPr lang="en-US" dirty="0"/>
              <a:t>3. Future real estate projections by Paul Cheng of 2021 </a:t>
            </a:r>
          </a:p>
          <a:p>
            <a:endParaRPr lang="en-US" dirty="0"/>
          </a:p>
        </p:txBody>
      </p:sp>
    </p:spTree>
    <p:extLst>
      <p:ext uri="{BB962C8B-B14F-4D97-AF65-F5344CB8AC3E}">
        <p14:creationId xmlns:p14="http://schemas.microsoft.com/office/powerpoint/2010/main" val="1994613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59E5-A62F-4C5C-9D82-FFD8A3FE1A64}"/>
              </a:ext>
            </a:extLst>
          </p:cNvPr>
          <p:cNvSpPr>
            <a:spLocks noGrp="1"/>
          </p:cNvSpPr>
          <p:nvPr>
            <p:ph type="title"/>
          </p:nvPr>
        </p:nvSpPr>
        <p:spPr/>
        <p:txBody>
          <a:bodyPr/>
          <a:lstStyle/>
          <a:p>
            <a:r>
              <a:rPr lang="en-US" dirty="0"/>
              <a:t>LEARN THE LAWS FROM BEFORE YOU JUMP INTO COVID AMENDED LAWS </a:t>
            </a:r>
          </a:p>
        </p:txBody>
      </p:sp>
      <p:sp>
        <p:nvSpPr>
          <p:cNvPr id="3" name="Content Placeholder 2">
            <a:extLst>
              <a:ext uri="{FF2B5EF4-FFF2-40B4-BE49-F238E27FC236}">
                <a16:creationId xmlns:a16="http://schemas.microsoft.com/office/drawing/2014/main" id="{D87DB60F-CBBE-4E14-AAF8-08A95899E3B5}"/>
              </a:ext>
            </a:extLst>
          </p:cNvPr>
          <p:cNvSpPr>
            <a:spLocks noGrp="1"/>
          </p:cNvSpPr>
          <p:nvPr>
            <p:ph idx="1"/>
          </p:nvPr>
        </p:nvSpPr>
        <p:spPr/>
        <p:txBody>
          <a:bodyPr>
            <a:normAutofit fontScale="85000" lnSpcReduction="10000"/>
          </a:bodyPr>
          <a:lstStyle/>
          <a:p>
            <a:r>
              <a:rPr lang="en-US" dirty="0"/>
              <a:t>Prior to understanding </a:t>
            </a:r>
            <a:r>
              <a:rPr lang="en-US" dirty="0" err="1"/>
              <a:t>Covid</a:t>
            </a:r>
            <a:r>
              <a:rPr lang="en-US" dirty="0"/>
              <a:t> laws, understand that California has not suspended many current laws. For example, that means that you cannot legally discriminate, wrongfully terminate, and fail to pay properly your employees. </a:t>
            </a:r>
          </a:p>
          <a:p>
            <a:pPr algn="l" fontAlgn="base"/>
            <a:r>
              <a:rPr lang="en-US" dirty="0"/>
              <a:t>Labor Code 558.1 – Personal liability558.1. ”(a) Any employer or other person acting on behalf of an employer, who violates…any order of the Industrial Welfare Commission… may be held liable as the employer for such violation. (b) For purposes of this section, the term “other person acting on behalf of an employer” is limited to a natural person who is an owner, director, officer, or managing agent of the employer.”  </a:t>
            </a:r>
          </a:p>
          <a:p>
            <a:pPr algn="l" fontAlgn="base"/>
            <a:r>
              <a:rPr lang="en-US" dirty="0"/>
              <a:t>Important to learn all laws before you jump into amended laws because of </a:t>
            </a:r>
            <a:r>
              <a:rPr lang="en-US" dirty="0" err="1"/>
              <a:t>Covid</a:t>
            </a:r>
            <a:r>
              <a:rPr lang="en-US" dirty="0"/>
              <a:t>. </a:t>
            </a:r>
          </a:p>
          <a:p>
            <a:endParaRPr lang="en-US" dirty="0"/>
          </a:p>
        </p:txBody>
      </p:sp>
    </p:spTree>
    <p:extLst>
      <p:ext uri="{BB962C8B-B14F-4D97-AF65-F5344CB8AC3E}">
        <p14:creationId xmlns:p14="http://schemas.microsoft.com/office/powerpoint/2010/main" val="2533789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8B3C9-AE31-4ADB-9FA5-76150C53F666}"/>
              </a:ext>
            </a:extLst>
          </p:cNvPr>
          <p:cNvSpPr>
            <a:spLocks noGrp="1"/>
          </p:cNvSpPr>
          <p:nvPr>
            <p:ph type="title"/>
          </p:nvPr>
        </p:nvSpPr>
        <p:spPr/>
        <p:txBody>
          <a:bodyPr/>
          <a:lstStyle/>
          <a:p>
            <a:r>
              <a:rPr lang="en-US" dirty="0"/>
              <a:t>REAL ESTATE LAWS THAT ARE RELEVANT DURING THE COVID ERA – EVICTIONS </a:t>
            </a:r>
          </a:p>
        </p:txBody>
      </p:sp>
      <p:sp>
        <p:nvSpPr>
          <p:cNvPr id="3" name="Content Placeholder 2">
            <a:extLst>
              <a:ext uri="{FF2B5EF4-FFF2-40B4-BE49-F238E27FC236}">
                <a16:creationId xmlns:a16="http://schemas.microsoft.com/office/drawing/2014/main" id="{97BF4380-4B2A-4A54-8C19-6FE4BBD64A47}"/>
              </a:ext>
            </a:extLst>
          </p:cNvPr>
          <p:cNvSpPr>
            <a:spLocks noGrp="1"/>
          </p:cNvSpPr>
          <p:nvPr>
            <p:ph idx="1"/>
          </p:nvPr>
        </p:nvSpPr>
        <p:spPr/>
        <p:txBody>
          <a:bodyPr/>
          <a:lstStyle/>
          <a:p>
            <a:r>
              <a:rPr lang="en-US" dirty="0"/>
              <a:t>GOVERNOR MORATORIUM </a:t>
            </a:r>
          </a:p>
          <a:p>
            <a:r>
              <a:rPr lang="en-US" dirty="0"/>
              <a:t>AB3088 </a:t>
            </a:r>
          </a:p>
          <a:p>
            <a:r>
              <a:rPr lang="en-US" dirty="0"/>
              <a:t>COUNTY MORATORIUM SUCH AS LOS ANGELES</a:t>
            </a:r>
          </a:p>
          <a:p>
            <a:r>
              <a:rPr lang="en-US" dirty="0"/>
              <a:t>GUIDELINES FROM DEPARTMENTS </a:t>
            </a:r>
          </a:p>
        </p:txBody>
      </p:sp>
    </p:spTree>
    <p:extLst>
      <p:ext uri="{BB962C8B-B14F-4D97-AF65-F5344CB8AC3E}">
        <p14:creationId xmlns:p14="http://schemas.microsoft.com/office/powerpoint/2010/main" val="248037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EBA4-1349-43FA-B495-D48C5D784212}"/>
              </a:ext>
            </a:extLst>
          </p:cNvPr>
          <p:cNvSpPr>
            <a:spLocks noGrp="1"/>
          </p:cNvSpPr>
          <p:nvPr>
            <p:ph type="title"/>
          </p:nvPr>
        </p:nvSpPr>
        <p:spPr/>
        <p:txBody>
          <a:bodyPr/>
          <a:lstStyle/>
          <a:p>
            <a:r>
              <a:rPr lang="en-US" dirty="0"/>
              <a:t>Quick Summary of Unlawful Detainer – </a:t>
            </a:r>
          </a:p>
        </p:txBody>
      </p:sp>
      <p:pic>
        <p:nvPicPr>
          <p:cNvPr id="6" name="Content Placeholder 5">
            <a:extLst>
              <a:ext uri="{FF2B5EF4-FFF2-40B4-BE49-F238E27FC236}">
                <a16:creationId xmlns:a16="http://schemas.microsoft.com/office/drawing/2014/main" id="{ACE8AD38-85F1-4834-A9CC-D810B88DC5F8}"/>
              </a:ext>
            </a:extLst>
          </p:cNvPr>
          <p:cNvPicPr>
            <a:picLocks noGrp="1" noChangeAspect="1"/>
          </p:cNvPicPr>
          <p:nvPr>
            <p:ph idx="1"/>
          </p:nvPr>
        </p:nvPicPr>
        <p:blipFill>
          <a:blip r:embed="rId2"/>
          <a:stretch>
            <a:fillRect/>
          </a:stretch>
        </p:blipFill>
        <p:spPr>
          <a:xfrm>
            <a:off x="2862193" y="2019765"/>
            <a:ext cx="6702912" cy="3250067"/>
          </a:xfrm>
        </p:spPr>
      </p:pic>
      <p:sp>
        <p:nvSpPr>
          <p:cNvPr id="4" name="Footer Placeholder 3">
            <a:extLst>
              <a:ext uri="{FF2B5EF4-FFF2-40B4-BE49-F238E27FC236}">
                <a16:creationId xmlns:a16="http://schemas.microsoft.com/office/drawing/2014/main" id="{110CFF38-8EBA-4F63-90F7-1931D264D840}"/>
              </a:ext>
            </a:extLst>
          </p:cNvPr>
          <p:cNvSpPr>
            <a:spLocks noGrp="1"/>
          </p:cNvSpPr>
          <p:nvPr>
            <p:ph type="ftr" sz="quarter" idx="11"/>
          </p:nvPr>
        </p:nvSpPr>
        <p:spPr/>
        <p:txBody>
          <a:bodyPr/>
          <a:lstStyle/>
          <a:p>
            <a:r>
              <a:rPr lang="en-US"/>
              <a:t>(C) 626.356.8880 | www.PPRCLaw.com </a:t>
            </a:r>
            <a:endParaRPr lang="en-US" dirty="0"/>
          </a:p>
        </p:txBody>
      </p:sp>
      <p:sp>
        <p:nvSpPr>
          <p:cNvPr id="3" name="Slide Number Placeholder 2">
            <a:extLst>
              <a:ext uri="{FF2B5EF4-FFF2-40B4-BE49-F238E27FC236}">
                <a16:creationId xmlns:a16="http://schemas.microsoft.com/office/drawing/2014/main" id="{63F9F8D3-49CD-4FA1-A477-A3A4698FBBD6}"/>
              </a:ext>
            </a:extLst>
          </p:cNvPr>
          <p:cNvSpPr>
            <a:spLocks noGrp="1"/>
          </p:cNvSpPr>
          <p:nvPr>
            <p:ph type="sldNum" sz="quarter" idx="12"/>
          </p:nvPr>
        </p:nvSpPr>
        <p:spPr/>
        <p:txBody>
          <a:bodyPr/>
          <a:lstStyle/>
          <a:p>
            <a:fld id="{D57F1E4F-1CFF-5643-939E-02111984F565}" type="slidenum">
              <a:rPr lang="en-US" smtClean="0"/>
              <a:t>7</a:t>
            </a:fld>
            <a:endParaRPr lang="en-US"/>
          </a:p>
        </p:txBody>
      </p:sp>
    </p:spTree>
    <p:extLst>
      <p:ext uri="{BB962C8B-B14F-4D97-AF65-F5344CB8AC3E}">
        <p14:creationId xmlns:p14="http://schemas.microsoft.com/office/powerpoint/2010/main" val="833429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3D75B-7C65-406B-B218-8C848145035C}"/>
              </a:ext>
            </a:extLst>
          </p:cNvPr>
          <p:cNvSpPr>
            <a:spLocks noGrp="1"/>
          </p:cNvSpPr>
          <p:nvPr>
            <p:ph type="title"/>
          </p:nvPr>
        </p:nvSpPr>
        <p:spPr/>
        <p:txBody>
          <a:bodyPr/>
          <a:lstStyle/>
          <a:p>
            <a:r>
              <a:rPr lang="en-US" dirty="0"/>
              <a:t>Quick Summary of Unlawful Detainer – Non Rent Payment</a:t>
            </a:r>
          </a:p>
        </p:txBody>
      </p:sp>
      <p:pic>
        <p:nvPicPr>
          <p:cNvPr id="6" name="Content Placeholder 5">
            <a:extLst>
              <a:ext uri="{FF2B5EF4-FFF2-40B4-BE49-F238E27FC236}">
                <a16:creationId xmlns:a16="http://schemas.microsoft.com/office/drawing/2014/main" id="{55111836-1E14-48D1-A3D3-A71CB5487638}"/>
              </a:ext>
            </a:extLst>
          </p:cNvPr>
          <p:cNvPicPr>
            <a:picLocks noGrp="1" noChangeAspect="1"/>
          </p:cNvPicPr>
          <p:nvPr>
            <p:ph idx="1"/>
          </p:nvPr>
        </p:nvPicPr>
        <p:blipFill>
          <a:blip r:embed="rId2"/>
          <a:stretch>
            <a:fillRect/>
          </a:stretch>
        </p:blipFill>
        <p:spPr>
          <a:xfrm>
            <a:off x="2334126" y="1995287"/>
            <a:ext cx="6705541" cy="3575334"/>
          </a:xfrm>
        </p:spPr>
      </p:pic>
      <p:sp>
        <p:nvSpPr>
          <p:cNvPr id="4" name="Footer Placeholder 3">
            <a:extLst>
              <a:ext uri="{FF2B5EF4-FFF2-40B4-BE49-F238E27FC236}">
                <a16:creationId xmlns:a16="http://schemas.microsoft.com/office/drawing/2014/main" id="{943F53F6-5A60-4B2C-91F9-EBF686297067}"/>
              </a:ext>
            </a:extLst>
          </p:cNvPr>
          <p:cNvSpPr>
            <a:spLocks noGrp="1"/>
          </p:cNvSpPr>
          <p:nvPr>
            <p:ph type="ftr" sz="quarter" idx="11"/>
          </p:nvPr>
        </p:nvSpPr>
        <p:spPr/>
        <p:txBody>
          <a:bodyPr/>
          <a:lstStyle/>
          <a:p>
            <a:r>
              <a:rPr lang="en-US"/>
              <a:t>(C) 626.356.8880 | www.PPRCLaw.com </a:t>
            </a:r>
            <a:endParaRPr lang="en-US" dirty="0"/>
          </a:p>
        </p:txBody>
      </p:sp>
      <p:sp>
        <p:nvSpPr>
          <p:cNvPr id="3" name="Slide Number Placeholder 2">
            <a:extLst>
              <a:ext uri="{FF2B5EF4-FFF2-40B4-BE49-F238E27FC236}">
                <a16:creationId xmlns:a16="http://schemas.microsoft.com/office/drawing/2014/main" id="{B88A2E69-32B0-43D3-A273-697D51F35DB0}"/>
              </a:ext>
            </a:extLst>
          </p:cNvPr>
          <p:cNvSpPr>
            <a:spLocks noGrp="1"/>
          </p:cNvSpPr>
          <p:nvPr>
            <p:ph type="sldNum" sz="quarter" idx="12"/>
          </p:nvPr>
        </p:nvSpPr>
        <p:spPr/>
        <p:txBody>
          <a:bodyPr/>
          <a:lstStyle/>
          <a:p>
            <a:fld id="{D57F1E4F-1CFF-5643-939E-02111984F565}" type="slidenum">
              <a:rPr lang="en-US" smtClean="0"/>
              <a:t>8</a:t>
            </a:fld>
            <a:endParaRPr lang="en-US"/>
          </a:p>
        </p:txBody>
      </p:sp>
    </p:spTree>
    <p:extLst>
      <p:ext uri="{BB962C8B-B14F-4D97-AF65-F5344CB8AC3E}">
        <p14:creationId xmlns:p14="http://schemas.microsoft.com/office/powerpoint/2010/main" val="1633135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CC70-62EA-440E-96C4-069DC9421D38}"/>
              </a:ext>
            </a:extLst>
          </p:cNvPr>
          <p:cNvSpPr>
            <a:spLocks noGrp="1"/>
          </p:cNvSpPr>
          <p:nvPr>
            <p:ph type="title"/>
          </p:nvPr>
        </p:nvSpPr>
        <p:spPr/>
        <p:txBody>
          <a:bodyPr/>
          <a:lstStyle/>
          <a:p>
            <a:r>
              <a:rPr lang="en-US" dirty="0"/>
              <a:t>Quick Summary of Unlawful Detainer</a:t>
            </a:r>
          </a:p>
        </p:txBody>
      </p:sp>
      <p:graphicFrame>
        <p:nvGraphicFramePr>
          <p:cNvPr id="5" name="Content Placeholder 4">
            <a:extLst>
              <a:ext uri="{FF2B5EF4-FFF2-40B4-BE49-F238E27FC236}">
                <a16:creationId xmlns:a16="http://schemas.microsoft.com/office/drawing/2014/main" id="{BF1E096D-0312-41D4-BA9D-3DBD85031AC5}"/>
              </a:ext>
            </a:extLst>
          </p:cNvPr>
          <p:cNvGraphicFramePr>
            <a:graphicFrameLocks noGrp="1"/>
          </p:cNvGraphicFramePr>
          <p:nvPr>
            <p:ph idx="1"/>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42C7CE21-9B4E-49CB-8546-81D7B086CE16}"/>
              </a:ext>
            </a:extLst>
          </p:cNvPr>
          <p:cNvSpPr>
            <a:spLocks noGrp="1"/>
          </p:cNvSpPr>
          <p:nvPr>
            <p:ph type="ftr" sz="quarter" idx="11"/>
          </p:nvPr>
        </p:nvSpPr>
        <p:spPr/>
        <p:txBody>
          <a:bodyPr/>
          <a:lstStyle/>
          <a:p>
            <a:r>
              <a:rPr lang="en-US"/>
              <a:t>(C) 626.356.8880 | www.PPRCLaw.com </a:t>
            </a:r>
            <a:endParaRPr lang="en-US" dirty="0"/>
          </a:p>
        </p:txBody>
      </p:sp>
      <p:sp>
        <p:nvSpPr>
          <p:cNvPr id="3" name="Slide Number Placeholder 2">
            <a:extLst>
              <a:ext uri="{FF2B5EF4-FFF2-40B4-BE49-F238E27FC236}">
                <a16:creationId xmlns:a16="http://schemas.microsoft.com/office/drawing/2014/main" id="{CF83DD88-262E-4799-A69C-56D17D8B26AD}"/>
              </a:ext>
            </a:extLst>
          </p:cNvPr>
          <p:cNvSpPr>
            <a:spLocks noGrp="1"/>
          </p:cNvSpPr>
          <p:nvPr>
            <p:ph type="sldNum" sz="quarter" idx="12"/>
          </p:nvPr>
        </p:nvSpPr>
        <p:spPr/>
        <p:txBody>
          <a:bodyPr/>
          <a:lstStyle/>
          <a:p>
            <a:fld id="{D57F1E4F-1CFF-5643-939E-02111984F565}" type="slidenum">
              <a:rPr lang="en-US" smtClean="0"/>
              <a:t>9</a:t>
            </a:fld>
            <a:endParaRPr lang="en-US"/>
          </a:p>
        </p:txBody>
      </p:sp>
    </p:spTree>
    <p:extLst>
      <p:ext uri="{BB962C8B-B14F-4D97-AF65-F5344CB8AC3E}">
        <p14:creationId xmlns:p14="http://schemas.microsoft.com/office/powerpoint/2010/main" val="14167099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4213</TotalTime>
  <Words>2429</Words>
  <Application>Microsoft Office PowerPoint</Application>
  <PresentationFormat>Widescreen</PresentationFormat>
  <Paragraphs>124</Paragraphs>
  <Slides>31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Constantia</vt:lpstr>
      <vt:lpstr>inherit</vt:lpstr>
      <vt:lpstr>Trebuchet MS</vt:lpstr>
      <vt:lpstr>Tw Cen MT</vt:lpstr>
      <vt:lpstr>var(--ricos-custom-link-font-family)</vt:lpstr>
      <vt:lpstr>Wingdings</vt:lpstr>
      <vt:lpstr>Circuit</vt:lpstr>
      <vt:lpstr>PowerPoint Presentation</vt:lpstr>
      <vt:lpstr>OLD AND NEW laws in a covid world</vt:lpstr>
      <vt:lpstr>Disclaimer </vt:lpstr>
      <vt:lpstr>Lecture plan </vt:lpstr>
      <vt:lpstr>LEARN THE LAWS FROM BEFORE YOU JUMP INTO COVID AMENDED LAWS </vt:lpstr>
      <vt:lpstr>REAL ESTATE LAWS THAT ARE RELEVANT DURING THE COVID ERA – EVICTIONS </vt:lpstr>
      <vt:lpstr>Quick Summary of Unlawful Detainer – </vt:lpstr>
      <vt:lpstr>Quick Summary of Unlawful Detainer – Non Rent Payment</vt:lpstr>
      <vt:lpstr>Quick Summary of Unlawful Detainer</vt:lpstr>
      <vt:lpstr>Secret link – every attorney uses this </vt:lpstr>
      <vt:lpstr>Eviction moratoriums – USEFUL LINKS  </vt:lpstr>
      <vt:lpstr>AB3088 – RESIDENTIAL EVICTION BASED ON NON-PAYMENT OF RENT </vt:lpstr>
      <vt:lpstr>AB3088 – RESIDENTIAL EVICTION BASED ON NON-PAYMENT OF RENT </vt:lpstr>
      <vt:lpstr>AB3088 – RESIDENTIAL EVICTION BASED ON NON-PAYMENT OF RENT </vt:lpstr>
      <vt:lpstr>What can you evict based on? </vt:lpstr>
      <vt:lpstr>Eviction based on lease completion </vt:lpstr>
      <vt:lpstr>How about conclusion of lease agreement? </vt:lpstr>
      <vt:lpstr>Eviction – residential non payment of rent summary – For Tenants </vt:lpstr>
      <vt:lpstr>Commercial tenant evictions </vt:lpstr>
      <vt:lpstr>Under 9 employees – commercial </vt:lpstr>
      <vt:lpstr>Over 9 employees – commercial </vt:lpstr>
      <vt:lpstr>Repayment of rent under 9 employees </vt:lpstr>
      <vt:lpstr>Repayment of rent over 9 employees </vt:lpstr>
      <vt:lpstr>2021 real estate hot topic – adu’s </vt:lpstr>
      <vt:lpstr>FUTURE PROJECTIONS - 2021 </vt:lpstr>
      <vt:lpstr>FUTURE PROJECTIONS - 2021 </vt:lpstr>
      <vt:lpstr>Property taxes do not make you rich. Argument to amend proposition 13</vt:lpstr>
      <vt:lpstr>2021 projections – PROSPECT CLIENTS over 55 BECAUSE OF THE PASSAGE OF PROPOSITION 19 </vt:lpstr>
      <vt:lpstr>Prop 19: Conclusions </vt:lpstr>
      <vt:lpstr>Projection 5. Proposition 21 – failed but it is coming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HR 6201</dc:title>
  <dc:creator>David Ching</dc:creator>
  <cp:lastModifiedBy>Paul Cheng</cp:lastModifiedBy>
  <cp:revision>85</cp:revision>
  <dcterms:created xsi:type="dcterms:W3CDTF">2020-04-07T20:37:38Z</dcterms:created>
  <dcterms:modified xsi:type="dcterms:W3CDTF">2020-12-03T21:00:11Z</dcterms:modified>
</cp:coreProperties>
</file>